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935"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9" r:id="rId13"/>
    <p:sldId id="268" r:id="rId14"/>
    <p:sldId id="270"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3" d="100"/>
          <a:sy n="73" d="100"/>
        </p:scale>
        <p:origin x="-922" y="-31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FCE02C-6EC6-4E09-BC2C-9FDED4DE236E}" type="datetimeFigureOut">
              <a:rPr lang="en-US" smtClean="0"/>
              <a:t>2/25/2014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6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7205CAA-4E5A-4223-BD55-C5D2841AC9EF}" type="datetimeFigureOut">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37986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205CAA-4E5A-4223-BD55-C5D2841AC9E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0729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205CAA-4E5A-4223-BD55-C5D2841AC9E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8118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205CAA-4E5A-4223-BD55-C5D2841AC9E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75502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205CAA-4E5A-4223-BD55-C5D2841AC9E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4463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205CAA-4E5A-4223-BD55-C5D2841AC9E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8023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71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3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00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E4D1A55-63BC-4BA2-9538-7DDEADA10621}"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576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2/25/2014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40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2/25/2014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65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2/25/2014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737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8850A0-01A3-4F4E-AA52-F716A9BFD4EB}"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74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811CCA-BB49-46C7-A0E2-F42339750F9A}" type="datetimeFigureOut">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464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205CAA-4E5A-4223-BD55-C5D2841AC9EF}" type="datetimeFigureOut">
              <a:rPr lang="en-US" smtClean="0"/>
              <a:t>2/25/2014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551378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hf sldNum="0"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8358" y="2517569"/>
            <a:ext cx="8427510" cy="1781299"/>
          </a:xfrm>
        </p:spPr>
        <p:txBody>
          <a:bodyPr>
            <a:normAutofit/>
          </a:bodyPr>
          <a:lstStyle/>
          <a:p>
            <a:r>
              <a:rPr lang="ja-JP" altLang="ja-JP" sz="4400" dirty="0">
                <a:effectLst/>
              </a:rPr>
              <a:t>中古車貿易業</a:t>
            </a:r>
            <a:r>
              <a:rPr lang="ja-JP" altLang="ja-JP" sz="4400" dirty="0" smtClean="0">
                <a:effectLst/>
              </a:rPr>
              <a:t>と</a:t>
            </a:r>
            <a:r>
              <a:rPr lang="en-US" altLang="ja-JP" sz="4400" dirty="0" smtClean="0">
                <a:effectLst/>
              </a:rPr>
              <a:t/>
            </a:r>
            <a:br>
              <a:rPr lang="en-US" altLang="ja-JP" sz="4400" dirty="0" smtClean="0">
                <a:effectLst/>
              </a:rPr>
            </a:br>
            <a:r>
              <a:rPr lang="ja-JP" altLang="ja-JP" sz="4400" dirty="0" smtClean="0">
                <a:effectLst/>
              </a:rPr>
              <a:t>南アジア</a:t>
            </a:r>
            <a:r>
              <a:rPr lang="ja-JP" altLang="ja-JP" sz="4400" dirty="0">
                <a:effectLst/>
              </a:rPr>
              <a:t>系移民企業家</a:t>
            </a:r>
            <a:endParaRPr kumimoji="1" lang="ja-JP" altLang="en-US" sz="4400" dirty="0"/>
          </a:p>
        </p:txBody>
      </p:sp>
      <p:sp>
        <p:nvSpPr>
          <p:cNvPr id="3" name="サブタイトル 2"/>
          <p:cNvSpPr>
            <a:spLocks noGrp="1"/>
          </p:cNvSpPr>
          <p:nvPr>
            <p:ph type="subTitle" idx="1"/>
          </p:nvPr>
        </p:nvSpPr>
        <p:spPr>
          <a:xfrm>
            <a:off x="1620440" y="5605152"/>
            <a:ext cx="9070848" cy="1021279"/>
          </a:xfrm>
        </p:spPr>
        <p:txBody>
          <a:bodyPr>
            <a:normAutofit fontScale="92500" lnSpcReduction="20000"/>
          </a:bodyPr>
          <a:lstStyle/>
          <a:p>
            <a:r>
              <a:rPr lang="en-US" altLang="ja-JP" sz="1800" dirty="0" smtClean="0">
                <a:latin typeface="+mj-ea"/>
                <a:ea typeface="+mj-ea"/>
              </a:rPr>
              <a:t>2014</a:t>
            </a:r>
            <a:r>
              <a:rPr lang="ja-JP" altLang="ja-JP" sz="1800" dirty="0">
                <a:latin typeface="+mj-ea"/>
                <a:ea typeface="+mj-ea"/>
              </a:rPr>
              <a:t>年</a:t>
            </a:r>
            <a:r>
              <a:rPr lang="en-US" altLang="ja-JP" sz="1800" dirty="0">
                <a:latin typeface="+mj-ea"/>
                <a:ea typeface="+mj-ea"/>
              </a:rPr>
              <a:t>2</a:t>
            </a:r>
            <a:r>
              <a:rPr lang="ja-JP" altLang="ja-JP" sz="1800" dirty="0">
                <a:latin typeface="+mj-ea"/>
                <a:ea typeface="+mj-ea"/>
              </a:rPr>
              <a:t>月</a:t>
            </a:r>
            <a:r>
              <a:rPr lang="en-US" altLang="ja-JP" sz="1800" dirty="0">
                <a:latin typeface="+mj-ea"/>
                <a:ea typeface="+mj-ea"/>
              </a:rPr>
              <a:t>22</a:t>
            </a:r>
            <a:r>
              <a:rPr lang="ja-JP" altLang="ja-JP" sz="1800" dirty="0">
                <a:latin typeface="+mj-ea"/>
                <a:ea typeface="+mj-ea"/>
              </a:rPr>
              <a:t>日</a:t>
            </a:r>
            <a:r>
              <a:rPr lang="en-US" altLang="ja-JP" sz="1800" dirty="0">
                <a:latin typeface="+mj-ea"/>
                <a:ea typeface="+mj-ea"/>
              </a:rPr>
              <a:t>(</a:t>
            </a:r>
            <a:r>
              <a:rPr lang="ja-JP" altLang="ja-JP" sz="1800" dirty="0">
                <a:latin typeface="+mj-ea"/>
                <a:ea typeface="+mj-ea"/>
              </a:rPr>
              <a:t>土</a:t>
            </a:r>
            <a:r>
              <a:rPr lang="en-US" altLang="ja-JP" sz="1800" dirty="0" smtClean="0">
                <a:latin typeface="+mj-ea"/>
                <a:ea typeface="+mj-ea"/>
              </a:rPr>
              <a:t>)</a:t>
            </a:r>
            <a:r>
              <a:rPr lang="ja-JP" altLang="en-US" sz="1800" dirty="0" smtClean="0">
                <a:latin typeface="+mj-ea"/>
                <a:ea typeface="+mj-ea"/>
              </a:rPr>
              <a:t>　 </a:t>
            </a:r>
            <a:r>
              <a:rPr lang="ja-JP" altLang="ja-JP" sz="1800" dirty="0" smtClean="0">
                <a:latin typeface="+mj-ea"/>
                <a:ea typeface="+mj-ea"/>
              </a:rPr>
              <a:t>於：</a:t>
            </a:r>
            <a:r>
              <a:rPr lang="ja-JP" altLang="ja-JP" sz="1800" dirty="0">
                <a:latin typeface="+mj-ea"/>
                <a:ea typeface="+mj-ea"/>
              </a:rPr>
              <a:t>名城大学名駅</a:t>
            </a:r>
            <a:r>
              <a:rPr lang="ja-JP" altLang="ja-JP" sz="1800" dirty="0" smtClean="0">
                <a:latin typeface="+mj-ea"/>
                <a:ea typeface="+mj-ea"/>
              </a:rPr>
              <a:t>サテライト</a:t>
            </a:r>
            <a:endParaRPr lang="en-US" altLang="ja-JP" sz="1800" dirty="0">
              <a:latin typeface="+mj-ea"/>
              <a:ea typeface="+mj-ea"/>
            </a:endParaRPr>
          </a:p>
          <a:p>
            <a:r>
              <a:rPr lang="ja-JP" altLang="ja-JP" sz="1800" dirty="0" smtClean="0">
                <a:latin typeface="+mj-ea"/>
                <a:ea typeface="+mj-ea"/>
              </a:rPr>
              <a:t>福田 </a:t>
            </a:r>
            <a:r>
              <a:rPr lang="ja-JP" altLang="ja-JP" sz="1800" dirty="0">
                <a:latin typeface="+mj-ea"/>
                <a:ea typeface="+mj-ea"/>
              </a:rPr>
              <a:t>友子（千葉大学大学院人文社会科学研究科 助教</a:t>
            </a:r>
            <a:r>
              <a:rPr lang="ja-JP" altLang="ja-JP" sz="1800" dirty="0" smtClean="0">
                <a:latin typeface="+mj-ea"/>
                <a:ea typeface="+mj-ea"/>
              </a:rPr>
              <a:t>）</a:t>
            </a:r>
            <a:endParaRPr lang="en-US" altLang="ja-JP" sz="1800" dirty="0" smtClean="0">
              <a:latin typeface="+mj-ea"/>
              <a:ea typeface="+mj-ea"/>
            </a:endParaRPr>
          </a:p>
          <a:p>
            <a:r>
              <a:rPr kumimoji="1" lang="en-US" altLang="ja-JP" sz="1800" dirty="0" smtClean="0">
                <a:latin typeface="+mj-ea"/>
                <a:ea typeface="+mj-ea"/>
              </a:rPr>
              <a:t>fukuda@faculty.chiba-u.jp</a:t>
            </a:r>
            <a:endParaRPr kumimoji="1" lang="ja-JP" altLang="en-US" sz="1800" dirty="0">
              <a:latin typeface="+mj-ea"/>
              <a:ea typeface="+mj-ea"/>
            </a:endParaRPr>
          </a:p>
        </p:txBody>
      </p:sp>
      <p:sp>
        <p:nvSpPr>
          <p:cNvPr id="4" name="サブタイトル 2"/>
          <p:cNvSpPr txBox="1">
            <a:spLocks/>
          </p:cNvSpPr>
          <p:nvPr/>
        </p:nvSpPr>
        <p:spPr>
          <a:xfrm>
            <a:off x="693128" y="368135"/>
            <a:ext cx="9070848" cy="116378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2">
                  <a:lumMod val="60000"/>
                  <a:lumOff val="40000"/>
                </a:schemeClr>
              </a:buClr>
              <a:buFont typeface="Arial" pitchFamily="34" charset="0"/>
              <a:buNone/>
              <a:defRPr kumimoji="1" sz="1600" kern="1200" spc="8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bg1"/>
                </a:solidFill>
                <a:latin typeface="+mn-lt"/>
                <a:ea typeface="+mn-ea"/>
                <a:cs typeface="+mn-cs"/>
              </a:defRPr>
            </a:lvl6pPr>
            <a:lvl7pPr marL="27432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bg1"/>
                </a:solidFill>
                <a:latin typeface="+mn-lt"/>
                <a:ea typeface="+mn-ea"/>
                <a:cs typeface="+mn-cs"/>
              </a:defRPr>
            </a:lvl7pPr>
            <a:lvl8pPr marL="32004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bg1"/>
                </a:solidFill>
                <a:latin typeface="+mn-lt"/>
                <a:ea typeface="+mn-ea"/>
                <a:cs typeface="+mn-cs"/>
              </a:defRPr>
            </a:lvl8pPr>
            <a:lvl9pPr marL="3657600" indent="0" algn="ctr" defTabSz="914400" rtl="0" eaLnBrk="1" latinLnBrk="0" hangingPunct="1">
              <a:lnSpc>
                <a:spcPct val="100000"/>
              </a:lnSpc>
              <a:spcBef>
                <a:spcPts val="500"/>
              </a:spcBef>
              <a:buClr>
                <a:schemeClr val="tx2">
                  <a:lumMod val="60000"/>
                  <a:lumOff val="40000"/>
                </a:schemeClr>
              </a:buClr>
              <a:buFont typeface="Arial" pitchFamily="34" charset="0"/>
              <a:buNone/>
              <a:defRPr kumimoji="1" sz="1600" kern="1200">
                <a:solidFill>
                  <a:schemeClr val="bg1"/>
                </a:solidFill>
                <a:latin typeface="+mn-lt"/>
                <a:ea typeface="+mn-ea"/>
                <a:cs typeface="+mn-cs"/>
              </a:defRPr>
            </a:lvl9pPr>
          </a:lstStyle>
          <a:p>
            <a:pPr algn="l"/>
            <a:r>
              <a:rPr lang="ja-JP" altLang="ja-JP" sz="1800" dirty="0">
                <a:latin typeface="+mj-ea"/>
                <a:ea typeface="+mj-ea"/>
              </a:rPr>
              <a:t>第８回 アジア中古車流通研究会</a:t>
            </a:r>
          </a:p>
          <a:p>
            <a:pPr algn="l"/>
            <a:r>
              <a:rPr lang="ja-JP" altLang="ja-JP" sz="1800" dirty="0">
                <a:latin typeface="+mj-ea"/>
                <a:ea typeface="+mj-ea"/>
              </a:rPr>
              <a:t>主催 ： 京都大学東アジア経済研究センター</a:t>
            </a:r>
          </a:p>
          <a:p>
            <a:pPr algn="l"/>
            <a:r>
              <a:rPr lang="ja-JP" altLang="ja-JP" sz="1800" dirty="0">
                <a:latin typeface="+mj-ea"/>
                <a:ea typeface="+mj-ea"/>
              </a:rPr>
              <a:t>後援</a:t>
            </a:r>
            <a:r>
              <a:rPr lang="en-US" altLang="ja-JP" sz="1800" dirty="0">
                <a:latin typeface="+mj-ea"/>
                <a:ea typeface="+mj-ea"/>
              </a:rPr>
              <a:t> </a:t>
            </a:r>
            <a:r>
              <a:rPr lang="ja-JP" altLang="en-US" sz="1800" dirty="0" smtClean="0">
                <a:latin typeface="+mj-ea"/>
                <a:ea typeface="+mj-ea"/>
              </a:rPr>
              <a:t>：</a:t>
            </a:r>
            <a:r>
              <a:rPr lang="en-US" altLang="ja-JP" sz="1800" dirty="0" smtClean="0">
                <a:latin typeface="+mj-ea"/>
                <a:ea typeface="+mj-ea"/>
              </a:rPr>
              <a:t> </a:t>
            </a:r>
            <a:r>
              <a:rPr lang="ja-JP" altLang="ja-JP" sz="1800" dirty="0">
                <a:latin typeface="+mj-ea"/>
                <a:ea typeface="+mj-ea"/>
              </a:rPr>
              <a:t>京都大学東アジア経済研究センター協力会</a:t>
            </a:r>
          </a:p>
          <a:p>
            <a:r>
              <a:rPr lang="en-US" altLang="ja-JP" dirty="0"/>
              <a:t> </a:t>
            </a:r>
            <a:endParaRPr lang="ja-JP" altLang="ja-JP" dirty="0"/>
          </a:p>
        </p:txBody>
      </p:sp>
    </p:spTree>
    <p:extLst>
      <p:ext uri="{BB962C8B-B14F-4D97-AF65-F5344CB8AC3E}">
        <p14:creationId xmlns:p14="http://schemas.microsoft.com/office/powerpoint/2010/main" val="119797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7523" y="982132"/>
            <a:ext cx="10580914" cy="1303867"/>
          </a:xfrm>
        </p:spPr>
        <p:txBody>
          <a:bodyPr>
            <a:normAutofit fontScale="90000"/>
          </a:bodyPr>
          <a:lstStyle/>
          <a:p>
            <a:r>
              <a:rPr lang="en-US" altLang="ja-JP" sz="3600" dirty="0" err="1"/>
              <a:t>Waldinger</a:t>
            </a:r>
            <a:r>
              <a:rPr lang="en-US" altLang="ja-JP" sz="3600" dirty="0"/>
              <a:t>, Aldrich and Ward ed. [1990]</a:t>
            </a:r>
            <a:br>
              <a:rPr lang="en-US" altLang="ja-JP" sz="3600" dirty="0"/>
            </a:br>
            <a:r>
              <a:rPr lang="ja-JP" altLang="ja-JP" sz="3600" dirty="0" smtClean="0"/>
              <a:t>一般市場</a:t>
            </a:r>
            <a:r>
              <a:rPr lang="ja-JP" altLang="en-US" sz="3600" dirty="0" smtClean="0"/>
              <a:t>で</a:t>
            </a:r>
            <a:r>
              <a:rPr lang="ja-JP" altLang="ja-JP" sz="3600" dirty="0"/>
              <a:t>成立し</a:t>
            </a:r>
            <a:r>
              <a:rPr lang="ja-JP" altLang="ja-JP" sz="3600" dirty="0" smtClean="0"/>
              <a:t>うるエスニック・ビジネス</a:t>
            </a:r>
            <a:r>
              <a:rPr lang="ja-JP" altLang="en-US" sz="3600" dirty="0" smtClean="0"/>
              <a:t>の領域の特徴</a:t>
            </a:r>
            <a:endParaRPr kumimoji="1" lang="ja-JP" altLang="en-US" sz="3600"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smtClean="0"/>
              <a:t>第一</a:t>
            </a:r>
            <a:r>
              <a:rPr lang="ja-JP" altLang="ja-JP" dirty="0"/>
              <a:t>に、「見捨てられた市場」であり、技術的にも組織的にも大企業が参入することが難しい領域である</a:t>
            </a:r>
            <a:r>
              <a:rPr lang="ja-JP" altLang="ja-JP" dirty="0" smtClean="0"/>
              <a:t>。</a:t>
            </a:r>
            <a:endParaRPr lang="en-US" altLang="ja-JP" dirty="0" smtClean="0"/>
          </a:p>
          <a:p>
            <a:r>
              <a:rPr lang="ja-JP" altLang="ja-JP" dirty="0" smtClean="0"/>
              <a:t>第二に</a:t>
            </a:r>
            <a:r>
              <a:rPr lang="ja-JP" altLang="en-US" dirty="0" smtClean="0"/>
              <a:t>、</a:t>
            </a:r>
            <a:r>
              <a:rPr lang="ja-JP" altLang="ja-JP" dirty="0" smtClean="0"/>
              <a:t>規模</a:t>
            </a:r>
            <a:r>
              <a:rPr lang="ja-JP" altLang="ja-JP" dirty="0"/>
              <a:t>の経済が通用しない領域であり、年中無休の長時間営業やツケ払いでの少量販売など、自己犠牲的な営業方法が求められる領域である</a:t>
            </a:r>
            <a:r>
              <a:rPr lang="ja-JP" altLang="ja-JP" dirty="0" smtClean="0"/>
              <a:t>。</a:t>
            </a:r>
            <a:endParaRPr lang="en-US" altLang="ja-JP" dirty="0" smtClean="0"/>
          </a:p>
          <a:p>
            <a:r>
              <a:rPr lang="ja-JP" altLang="ja-JP" dirty="0" smtClean="0"/>
              <a:t>第三に</a:t>
            </a:r>
            <a:r>
              <a:rPr lang="ja-JP" altLang="en-US" dirty="0" smtClean="0"/>
              <a:t>、</a:t>
            </a:r>
            <a:r>
              <a:rPr lang="ja-JP" altLang="ja-JP" dirty="0" smtClean="0"/>
              <a:t>需要</a:t>
            </a:r>
            <a:r>
              <a:rPr lang="ja-JP" altLang="ja-JP" dirty="0"/>
              <a:t>の変動が大きく大企業には扱えない生産調整的部分や多品種少量生産といった領域である</a:t>
            </a:r>
            <a:r>
              <a:rPr lang="ja-JP" altLang="ja-JP" dirty="0" smtClean="0"/>
              <a:t>。</a:t>
            </a:r>
            <a:endParaRPr lang="en-US" altLang="ja-JP" dirty="0" smtClean="0"/>
          </a:p>
          <a:p>
            <a:r>
              <a:rPr lang="ja-JP" altLang="ja-JP" dirty="0" smtClean="0"/>
              <a:t>第四に</a:t>
            </a:r>
            <a:r>
              <a:rPr lang="ja-JP" altLang="en-US" dirty="0" smtClean="0"/>
              <a:t>、</a:t>
            </a:r>
            <a:r>
              <a:rPr lang="ja-JP" altLang="ja-JP" dirty="0" smtClean="0"/>
              <a:t>取り扱う</a:t>
            </a:r>
            <a:r>
              <a:rPr lang="ja-JP" altLang="ja-JP" dirty="0"/>
              <a:t>商品がエスニック財の場合である</a:t>
            </a:r>
            <a:r>
              <a:rPr lang="ja-JP" altLang="ja-JP" dirty="0" smtClean="0"/>
              <a:t>。</a:t>
            </a:r>
            <a:endParaRPr lang="en-US" altLang="ja-JP" dirty="0" smtClean="0"/>
          </a:p>
          <a:p>
            <a:pPr marL="457200" lvl="1" indent="0">
              <a:buNone/>
            </a:pPr>
            <a:r>
              <a:rPr lang="ja-JP" altLang="en-US" dirty="0" smtClean="0"/>
              <a:t>→第</a:t>
            </a:r>
            <a:r>
              <a:rPr lang="ja-JP" altLang="ja-JP" dirty="0" smtClean="0"/>
              <a:t>四の</a:t>
            </a:r>
            <a:r>
              <a:rPr lang="ja-JP" altLang="ja-JP" dirty="0"/>
              <a:t>特徴を除いた三つの共通点は、「</a:t>
            </a:r>
            <a:r>
              <a:rPr lang="en-US" altLang="ja-JP" dirty="0"/>
              <a:t>3K</a:t>
            </a:r>
            <a:r>
              <a:rPr lang="ja-JP" altLang="ja-JP" dirty="0"/>
              <a:t>労働」によって支えられるような、労力の割に儲けの少ない領域という点で</a:t>
            </a:r>
            <a:r>
              <a:rPr lang="ja-JP" altLang="ja-JP" dirty="0" smtClean="0"/>
              <a:t>ある</a:t>
            </a:r>
            <a:r>
              <a:rPr lang="ja-JP" altLang="en-US" dirty="0" smtClean="0"/>
              <a:t>。</a:t>
            </a:r>
            <a:r>
              <a:rPr lang="ja-JP" altLang="ja-JP" dirty="0" smtClean="0"/>
              <a:t>リユース</a:t>
            </a:r>
            <a:r>
              <a:rPr lang="ja-JP" altLang="ja-JP" dirty="0"/>
              <a:t>・リサイクル産業についても、</a:t>
            </a:r>
            <a:r>
              <a:rPr lang="ja-JP" altLang="ja-JP" dirty="0" smtClean="0"/>
              <a:t>この</a:t>
            </a:r>
            <a:r>
              <a:rPr lang="ja-JP" altLang="en-US" dirty="0" smtClean="0"/>
              <a:t>知見の援用</a:t>
            </a:r>
            <a:r>
              <a:rPr lang="ja-JP" altLang="ja-JP" dirty="0" smtClean="0"/>
              <a:t>が</a:t>
            </a:r>
            <a:r>
              <a:rPr lang="ja-JP" altLang="ja-JP" dirty="0"/>
              <a:t>有効であると思われる</a:t>
            </a:r>
            <a:r>
              <a:rPr lang="ja-JP" altLang="ja-JP" dirty="0" smtClean="0"/>
              <a:t>。</a:t>
            </a:r>
            <a:endParaRPr lang="ja-JP" altLang="ja-JP" dirty="0"/>
          </a:p>
        </p:txBody>
      </p:sp>
    </p:spTree>
    <p:extLst>
      <p:ext uri="{BB962C8B-B14F-4D97-AF65-F5344CB8AC3E}">
        <p14:creationId xmlns:p14="http://schemas.microsoft.com/office/powerpoint/2010/main" val="52462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日本ならではの中古車産業の特徴</a:t>
            </a:r>
            <a:endParaRPr kumimoji="1" lang="ja-JP" altLang="en-US" dirty="0"/>
          </a:p>
        </p:txBody>
      </p:sp>
      <p:sp>
        <p:nvSpPr>
          <p:cNvPr id="3" name="コンテンツ プレースホルダー 2"/>
          <p:cNvSpPr>
            <a:spLocks noGrp="1"/>
          </p:cNvSpPr>
          <p:nvPr>
            <p:ph idx="1"/>
          </p:nvPr>
        </p:nvSpPr>
        <p:spPr>
          <a:xfrm>
            <a:off x="1021278" y="2422566"/>
            <a:ext cx="10200904" cy="4085111"/>
          </a:xfrm>
        </p:spPr>
        <p:txBody>
          <a:bodyPr>
            <a:normAutofit/>
          </a:bodyPr>
          <a:lstStyle/>
          <a:p>
            <a:r>
              <a:rPr lang="ja-JP" altLang="ja-JP" dirty="0" smtClean="0"/>
              <a:t>日本</a:t>
            </a:r>
            <a:r>
              <a:rPr lang="ja-JP" altLang="ja-JP" dirty="0"/>
              <a:t>において国際的なリユース・リサイクル産業にエスニック・ビジネスが多数参入した背景には、日本ならではの事情もあったと考えられる</a:t>
            </a:r>
            <a:r>
              <a:rPr lang="ja-JP" altLang="ja-JP" dirty="0" smtClean="0"/>
              <a:t>。</a:t>
            </a:r>
            <a:endParaRPr lang="en-US" altLang="ja-JP" dirty="0" smtClean="0"/>
          </a:p>
          <a:p>
            <a:r>
              <a:rPr lang="ja-JP" altLang="ja-JP" dirty="0" smtClean="0"/>
              <a:t>中古車</a:t>
            </a:r>
            <a:r>
              <a:rPr lang="ja-JP" altLang="ja-JP" dirty="0"/>
              <a:t>および中古部品貿易業を例にとれば、日本における自動車製造業が世界のトップレベルにあり、それに伴い中古車産業が</a:t>
            </a:r>
            <a:r>
              <a:rPr lang="ja-JP" altLang="ja-JP" dirty="0" smtClean="0"/>
              <a:t>盛ん</a:t>
            </a:r>
            <a:r>
              <a:rPr lang="ja-JP" altLang="en-US" dirty="0" smtClean="0"/>
              <a:t>な</a:t>
            </a:r>
            <a:r>
              <a:rPr lang="ja-JP" altLang="ja-JP" dirty="0" smtClean="0"/>
              <a:t>こと</a:t>
            </a:r>
            <a:r>
              <a:rPr lang="ja-JP" altLang="ja-JP" dirty="0"/>
              <a:t>である</a:t>
            </a:r>
            <a:r>
              <a:rPr lang="ja-JP" altLang="ja-JP" dirty="0" smtClean="0"/>
              <a:t>。</a:t>
            </a:r>
            <a:endParaRPr lang="en-US" altLang="ja-JP" dirty="0" smtClean="0"/>
          </a:p>
          <a:p>
            <a:r>
              <a:rPr lang="ja-JP" altLang="ja-JP" dirty="0" smtClean="0"/>
              <a:t>関連</a:t>
            </a:r>
            <a:r>
              <a:rPr lang="ja-JP" altLang="ja-JP" dirty="0"/>
              <a:t>して、日本は自動車の乗り換えサイクルが早く、良質な中古車が低価格で市場に出回る</a:t>
            </a:r>
            <a:r>
              <a:rPr lang="ja-JP" altLang="ja-JP" dirty="0" smtClean="0"/>
              <a:t>。</a:t>
            </a:r>
            <a:endParaRPr lang="en-US" altLang="ja-JP" dirty="0" smtClean="0"/>
          </a:p>
          <a:p>
            <a:r>
              <a:rPr lang="ja-JP" altLang="ja-JP" dirty="0" smtClean="0"/>
              <a:t>また</a:t>
            </a:r>
            <a:r>
              <a:rPr lang="ja-JP" altLang="ja-JP" dirty="0"/>
              <a:t>自動車が飽和状態にあるため</a:t>
            </a:r>
            <a:r>
              <a:rPr lang="ja-JP" altLang="ja-JP" dirty="0" smtClean="0"/>
              <a:t>、買い替え</a:t>
            </a:r>
            <a:r>
              <a:rPr lang="ja-JP" altLang="ja-JP" dirty="0"/>
              <a:t>を勧めるしか</a:t>
            </a:r>
            <a:r>
              <a:rPr lang="ja-JP" altLang="ja-JP" dirty="0" smtClean="0"/>
              <a:t>な</a:t>
            </a:r>
            <a:r>
              <a:rPr lang="ja-JP" altLang="en-US" dirty="0" smtClean="0"/>
              <a:t>く、</a:t>
            </a:r>
            <a:r>
              <a:rPr lang="ja-JP" altLang="ja-JP" dirty="0" smtClean="0"/>
              <a:t>「</a:t>
            </a:r>
            <a:r>
              <a:rPr lang="ja-JP" altLang="ja-JP" dirty="0"/>
              <a:t>無駄な」オプションが搭載された車両が</a:t>
            </a:r>
            <a:r>
              <a:rPr lang="ja-JP" altLang="ja-JP" dirty="0" smtClean="0"/>
              <a:t>増え</a:t>
            </a:r>
            <a:r>
              <a:rPr lang="ja-JP" altLang="en-US" dirty="0" smtClean="0"/>
              <a:t>た。</a:t>
            </a:r>
            <a:r>
              <a:rPr lang="ja-JP" altLang="ja-JP" dirty="0" smtClean="0"/>
              <a:t>そう</a:t>
            </a:r>
            <a:r>
              <a:rPr lang="ja-JP" altLang="ja-JP" dirty="0"/>
              <a:t>した付加価値が海外の顧客を惹きつけた側面も</a:t>
            </a:r>
            <a:r>
              <a:rPr lang="ja-JP" altLang="ja-JP" dirty="0" smtClean="0"/>
              <a:t>ある</a:t>
            </a:r>
            <a:r>
              <a:rPr lang="ja-JP" altLang="en-US" dirty="0"/>
              <a:t>。</a:t>
            </a:r>
            <a:endParaRPr lang="ja-JP" altLang="ja-JP" dirty="0"/>
          </a:p>
        </p:txBody>
      </p:sp>
    </p:spTree>
    <p:extLst>
      <p:ext uri="{BB962C8B-B14F-4D97-AF65-F5344CB8AC3E}">
        <p14:creationId xmlns:p14="http://schemas.microsoft.com/office/powerpoint/2010/main" val="395060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中古車・中古部品の国際流通に</a:t>
            </a:r>
            <a:r>
              <a:rPr kumimoji="1" lang="en-US" altLang="ja-JP" dirty="0" smtClean="0"/>
              <a:t/>
            </a:r>
            <a:br>
              <a:rPr kumimoji="1" lang="en-US" altLang="ja-JP" dirty="0" smtClean="0"/>
            </a:br>
            <a:r>
              <a:rPr lang="ja-JP" altLang="en-US" dirty="0"/>
              <a:t>日本</a:t>
            </a:r>
            <a:r>
              <a:rPr lang="ja-JP" altLang="en-US" dirty="0" smtClean="0"/>
              <a:t>の大企業が</a:t>
            </a:r>
            <a:r>
              <a:rPr lang="ja-JP" altLang="en-US" dirty="0"/>
              <a:t>参入</a:t>
            </a:r>
            <a:r>
              <a:rPr lang="ja-JP" altLang="en-US" dirty="0" smtClean="0"/>
              <a:t>しない理由</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smtClean="0"/>
              <a:t>第一</a:t>
            </a:r>
            <a:r>
              <a:rPr lang="ja-JP" altLang="ja-JP" dirty="0"/>
              <a:t>に、国際流通の専門家である日本の大手商社は、長年新車メーカーの輸出を仲介してきたため、新車メーカーの手前、中古車輸出に参入できなかった</a:t>
            </a:r>
            <a:r>
              <a:rPr lang="ja-JP" altLang="ja-JP" dirty="0" smtClean="0"/>
              <a:t>。</a:t>
            </a:r>
            <a:endParaRPr lang="en-US" altLang="ja-JP" dirty="0" smtClean="0"/>
          </a:p>
          <a:p>
            <a:pPr marL="457200" lvl="1" indent="0">
              <a:buNone/>
            </a:pPr>
            <a:r>
              <a:rPr lang="ja-JP" altLang="en-US" dirty="0"/>
              <a:t>→</a:t>
            </a:r>
            <a:r>
              <a:rPr lang="ja-JP" altLang="ja-JP" dirty="0" smtClean="0"/>
              <a:t>しかしながら</a:t>
            </a:r>
            <a:r>
              <a:rPr lang="ja-JP" altLang="ja-JP" dirty="0"/>
              <a:t>新車メーカーの本音としては、生産拠点のある国向けの中古車輸出は絶対に認められないが、生産拠点のない国向けの中古車輸出は、自社製品の「広告」にもなるため、逆に歓迎する側面もあるという</a:t>
            </a:r>
            <a:r>
              <a:rPr lang="ja-JP" altLang="ja-JP" dirty="0" smtClean="0"/>
              <a:t>。</a:t>
            </a:r>
            <a:endParaRPr lang="en-US" altLang="ja-JP" dirty="0" smtClean="0"/>
          </a:p>
          <a:p>
            <a:r>
              <a:rPr lang="ja-JP" altLang="ja-JP" dirty="0" smtClean="0"/>
              <a:t>第二</a:t>
            </a:r>
            <a:r>
              <a:rPr lang="ja-JP" altLang="ja-JP" dirty="0"/>
              <a:t>に、コンプライアンス面でグレーな部分が多く、大企業は積極的に参入できない</a:t>
            </a:r>
            <a:r>
              <a:rPr lang="ja-JP" altLang="ja-JP" dirty="0" smtClean="0"/>
              <a:t>。</a:t>
            </a:r>
            <a:endParaRPr lang="en-US" altLang="ja-JP" dirty="0" smtClean="0"/>
          </a:p>
          <a:p>
            <a:r>
              <a:rPr lang="ja-JP" altLang="ja-JP" dirty="0" smtClean="0"/>
              <a:t>第三</a:t>
            </a:r>
            <a:r>
              <a:rPr lang="ja-JP" altLang="ja-JP" dirty="0"/>
              <a:t>に、手間ばかりかかって、儲けが少ない（利益が出ない</a:t>
            </a:r>
            <a:r>
              <a:rPr lang="ja-JP" altLang="ja-JP" dirty="0" smtClean="0"/>
              <a:t>）。</a:t>
            </a:r>
            <a:endParaRPr lang="en-US" altLang="ja-JP" dirty="0" smtClean="0"/>
          </a:p>
          <a:p>
            <a:pPr marL="457200" lvl="1" indent="0">
              <a:buNone/>
            </a:pPr>
            <a:r>
              <a:rPr lang="ja-JP" altLang="en-US" dirty="0" smtClean="0"/>
              <a:t>（注）　</a:t>
            </a:r>
            <a:r>
              <a:rPr lang="en-US" altLang="ja-JP" dirty="0" smtClean="0"/>
              <a:t>2013</a:t>
            </a:r>
            <a:r>
              <a:rPr lang="ja-JP" altLang="ja-JP" dirty="0"/>
              <a:t>年</a:t>
            </a:r>
            <a:r>
              <a:rPr lang="en-US" altLang="ja-JP" dirty="0"/>
              <a:t>11</a:t>
            </a:r>
            <a:r>
              <a:rPr lang="ja-JP" altLang="ja-JP" dirty="0"/>
              <a:t>月</a:t>
            </a:r>
            <a:r>
              <a:rPr lang="en-US" altLang="ja-JP" dirty="0"/>
              <a:t>9</a:t>
            </a:r>
            <a:r>
              <a:rPr lang="ja-JP" altLang="ja-JP" dirty="0"/>
              <a:t>日</a:t>
            </a:r>
            <a:r>
              <a:rPr lang="ja-JP" altLang="ja-JP" dirty="0" smtClean="0"/>
              <a:t>、</a:t>
            </a:r>
            <a:r>
              <a:rPr lang="ja-JP" altLang="en-US" dirty="0" smtClean="0"/>
              <a:t>第</a:t>
            </a:r>
            <a:r>
              <a:rPr lang="en-US" altLang="ja-JP" dirty="0" smtClean="0"/>
              <a:t>7</a:t>
            </a:r>
            <a:r>
              <a:rPr lang="ja-JP" altLang="en-US" dirty="0" smtClean="0"/>
              <a:t>回</a:t>
            </a:r>
            <a:r>
              <a:rPr lang="ja-JP" altLang="ja-JP" dirty="0" smtClean="0"/>
              <a:t>アジア</a:t>
            </a:r>
            <a:r>
              <a:rPr lang="ja-JP" altLang="ja-JP" dirty="0"/>
              <a:t>中古車流通</a:t>
            </a:r>
            <a:r>
              <a:rPr lang="ja-JP" altLang="ja-JP" dirty="0" smtClean="0"/>
              <a:t>研究会で</a:t>
            </a:r>
            <a:r>
              <a:rPr lang="ja-JP" altLang="ja-JP" dirty="0"/>
              <a:t>日本中古車輸出業協同</a:t>
            </a:r>
            <a:r>
              <a:rPr lang="ja-JP" altLang="ja-JP" dirty="0" smtClean="0"/>
              <a:t>組合</a:t>
            </a:r>
            <a:r>
              <a:rPr lang="ja-JP" altLang="en-US" dirty="0" smtClean="0"/>
              <a:t>（</a:t>
            </a:r>
            <a:r>
              <a:rPr lang="en-US" altLang="ja-JP" dirty="0" smtClean="0"/>
              <a:t>JUMVEA</a:t>
            </a:r>
            <a:r>
              <a:rPr lang="ja-JP" altLang="en-US" dirty="0" smtClean="0"/>
              <a:t>）から</a:t>
            </a:r>
            <a:r>
              <a:rPr lang="ja-JP" altLang="ja-JP" dirty="0" smtClean="0"/>
              <a:t>出された論点</a:t>
            </a:r>
            <a:r>
              <a:rPr lang="ja-JP" altLang="en-US" dirty="0" smtClean="0"/>
              <a:t>やその</a:t>
            </a:r>
            <a:r>
              <a:rPr lang="ja-JP" altLang="en-US" dirty="0"/>
              <a:t>後</a:t>
            </a:r>
            <a:r>
              <a:rPr lang="ja-JP" altLang="en-US" dirty="0" smtClean="0"/>
              <a:t>の</a:t>
            </a:r>
            <a:r>
              <a:rPr lang="ja-JP" altLang="en-US" dirty="0"/>
              <a:t>議論</a:t>
            </a:r>
            <a:r>
              <a:rPr lang="ja-JP" altLang="ja-JP" dirty="0" smtClean="0"/>
              <a:t>を</a:t>
            </a:r>
            <a:r>
              <a:rPr lang="ja-JP" altLang="ja-JP" dirty="0"/>
              <a:t>筆者が</a:t>
            </a:r>
            <a:r>
              <a:rPr lang="ja-JP" altLang="ja-JP" dirty="0" smtClean="0"/>
              <a:t>まとめ</a:t>
            </a:r>
            <a:r>
              <a:rPr lang="ja-JP" altLang="en-US" dirty="0" smtClean="0"/>
              <a:t>直し</a:t>
            </a:r>
            <a:r>
              <a:rPr lang="ja-JP" altLang="ja-JP" dirty="0" smtClean="0"/>
              <a:t>た</a:t>
            </a:r>
            <a:r>
              <a:rPr lang="ja-JP" altLang="en-US" dirty="0" smtClean="0"/>
              <a:t>もの</a:t>
            </a:r>
            <a:r>
              <a:rPr lang="ja-JP" altLang="ja-JP" dirty="0" smtClean="0"/>
              <a:t>。</a:t>
            </a:r>
            <a:endParaRPr lang="ja-JP" altLang="ja-JP" dirty="0"/>
          </a:p>
        </p:txBody>
      </p:sp>
    </p:spTree>
    <p:extLst>
      <p:ext uri="{BB962C8B-B14F-4D97-AF65-F5344CB8AC3E}">
        <p14:creationId xmlns:p14="http://schemas.microsoft.com/office/powerpoint/2010/main" val="2355410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352740"/>
            <a:ext cx="9601196" cy="1303867"/>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936170" y="1282535"/>
            <a:ext cx="10319657" cy="4952010"/>
          </a:xfrm>
        </p:spPr>
        <p:txBody>
          <a:bodyPr>
            <a:normAutofit/>
          </a:bodyPr>
          <a:lstStyle/>
          <a:p>
            <a:r>
              <a:rPr lang="ja-JP" altLang="ja-JP" dirty="0"/>
              <a:t>改めて確認するまでもないが、日本における中古車や中古部品の国内流通は、日本企業によって占められている</a:t>
            </a:r>
            <a:r>
              <a:rPr lang="ja-JP" altLang="ja-JP" dirty="0" smtClean="0"/>
              <a:t>。国際流通</a:t>
            </a:r>
            <a:r>
              <a:rPr lang="ja-JP" altLang="en-US" dirty="0" smtClean="0"/>
              <a:t>も日本企業の方が強いが、一方で</a:t>
            </a:r>
            <a:r>
              <a:rPr lang="ja-JP" altLang="ja-JP" dirty="0" smtClean="0"/>
              <a:t>移民</a:t>
            </a:r>
            <a:r>
              <a:rPr lang="ja-JP" altLang="ja-JP" dirty="0"/>
              <a:t>企業家でも強みの発揮できる余地がある</a:t>
            </a:r>
            <a:r>
              <a:rPr lang="ja-JP" altLang="ja-JP" dirty="0" smtClean="0"/>
              <a:t>。</a:t>
            </a:r>
            <a:endParaRPr lang="en-US" altLang="ja-JP" dirty="0" smtClean="0"/>
          </a:p>
          <a:p>
            <a:r>
              <a:rPr lang="ja-JP" altLang="ja-JP" dirty="0" smtClean="0"/>
              <a:t>その</a:t>
            </a:r>
            <a:r>
              <a:rPr lang="ja-JP" altLang="ja-JP" dirty="0"/>
              <a:t>条件となるのが、第一に移民ならではの資源動員である。社会関係資本（ネットワーク）、人的資本（学歴・職歴）とそれに伴う経済資本（資金力）がその代表例である</a:t>
            </a:r>
            <a:r>
              <a:rPr lang="ja-JP" altLang="ja-JP" dirty="0" smtClean="0"/>
              <a:t>。</a:t>
            </a:r>
            <a:endParaRPr lang="en-US" altLang="ja-JP" dirty="0" smtClean="0"/>
          </a:p>
          <a:p>
            <a:r>
              <a:rPr lang="ja-JP" altLang="ja-JP" dirty="0" smtClean="0"/>
              <a:t>第二</a:t>
            </a:r>
            <a:r>
              <a:rPr lang="ja-JP" altLang="ja-JP" dirty="0"/>
              <a:t>の条件</a:t>
            </a:r>
            <a:r>
              <a:rPr lang="ja-JP" altLang="ja-JP" dirty="0" smtClean="0"/>
              <a:t>は</a:t>
            </a:r>
            <a:r>
              <a:rPr lang="ja-JP" altLang="en-US" dirty="0" smtClean="0"/>
              <a:t>、</a:t>
            </a:r>
            <a:r>
              <a:rPr lang="ja-JP" altLang="ja-JP" dirty="0" smtClean="0"/>
              <a:t>移民</a:t>
            </a:r>
            <a:r>
              <a:rPr lang="ja-JP" altLang="ja-JP" dirty="0"/>
              <a:t>のニッチを生み出す機会構造である。各国における法制度、経済動向、政治情勢などの複数の要素が複雑に絡まり合う状況のなか、特定の移民だけが独自のニッチを見出し、その市場を切り開くことができる。しかしながら</a:t>
            </a:r>
            <a:r>
              <a:rPr lang="ja-JP" altLang="ja-JP" dirty="0" smtClean="0"/>
              <a:t>、経済</a:t>
            </a:r>
            <a:r>
              <a:rPr lang="ja-JP" altLang="ja-JP" dirty="0"/>
              <a:t>不況や競争の激化などマイナスの変化によって、開いていた機会構造が閉じることもある。一度獲得したニッチを維持し続けることはけっして容易でないことが明らかになった</a:t>
            </a:r>
            <a:r>
              <a:rPr lang="ja-JP" altLang="ja-JP" dirty="0" smtClean="0"/>
              <a:t>。</a:t>
            </a:r>
            <a:endParaRPr kumimoji="1" lang="ja-JP" altLang="en-US" dirty="0"/>
          </a:p>
        </p:txBody>
      </p:sp>
    </p:spTree>
    <p:extLst>
      <p:ext uri="{BB962C8B-B14F-4D97-AF65-F5344CB8AC3E}">
        <p14:creationId xmlns:p14="http://schemas.microsoft.com/office/powerpoint/2010/main" val="206492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382428"/>
            <a:ext cx="9601196" cy="1303867"/>
          </a:xfrm>
        </p:spPr>
        <p:txBody>
          <a:bodyPr/>
          <a:lstStyle/>
          <a:p>
            <a:r>
              <a:rPr lang="ja-JP" altLang="en-US" dirty="0" smtClean="0"/>
              <a:t>報告</a:t>
            </a:r>
            <a:r>
              <a:rPr lang="ja-JP" altLang="en-US" dirty="0"/>
              <a:t>者</a:t>
            </a:r>
            <a:r>
              <a:rPr lang="ja-JP" altLang="en-US" dirty="0" smtClean="0"/>
              <a:t>の見解</a:t>
            </a:r>
            <a:endParaRPr kumimoji="1" lang="ja-JP" altLang="en-US" dirty="0"/>
          </a:p>
        </p:txBody>
      </p:sp>
      <p:sp>
        <p:nvSpPr>
          <p:cNvPr id="3" name="コンテンツ プレースホルダー 2"/>
          <p:cNvSpPr>
            <a:spLocks noGrp="1"/>
          </p:cNvSpPr>
          <p:nvPr>
            <p:ph idx="1"/>
          </p:nvPr>
        </p:nvSpPr>
        <p:spPr>
          <a:xfrm>
            <a:off x="787729" y="1686295"/>
            <a:ext cx="10616540" cy="4631376"/>
          </a:xfrm>
        </p:spPr>
        <p:txBody>
          <a:bodyPr>
            <a:normAutofit fontScale="92500" lnSpcReduction="10000"/>
          </a:bodyPr>
          <a:lstStyle/>
          <a:p>
            <a:r>
              <a:rPr kumimoji="1" lang="ja-JP" altLang="en-US" dirty="0" smtClean="0"/>
              <a:t>中古車・中古部品貿易業は、発展途上国出身の中小零細企業家</a:t>
            </a:r>
            <a:r>
              <a:rPr lang="ja-JP" altLang="en-US" dirty="0" smtClean="0"/>
              <a:t>たちにとって、苦労の末にようやく見つけ出した貴重な市場（</a:t>
            </a:r>
            <a:r>
              <a:rPr kumimoji="1" lang="ja-JP" altLang="en-US" dirty="0" smtClean="0"/>
              <a:t>ニッチ産業）で</a:t>
            </a:r>
            <a:r>
              <a:rPr lang="ja-JP" altLang="en-US" dirty="0" smtClean="0"/>
              <a:t>ある。</a:t>
            </a:r>
            <a:endParaRPr lang="en-US" altLang="ja-JP" dirty="0" smtClean="0"/>
          </a:p>
          <a:p>
            <a:r>
              <a:rPr kumimoji="1" lang="ja-JP" altLang="en-US" dirty="0" smtClean="0"/>
              <a:t>社会的・経済的弱者である移民企業家の経済活動</a:t>
            </a:r>
            <a:r>
              <a:rPr lang="ja-JP" altLang="en-US" dirty="0"/>
              <a:t>を正当に</a:t>
            </a:r>
            <a:r>
              <a:rPr lang="ja-JP" altLang="en-US" dirty="0" smtClean="0"/>
              <a:t>評価し、</a:t>
            </a:r>
            <a:r>
              <a:rPr kumimoji="1" lang="ja-JP" altLang="en-US" dirty="0" smtClean="0"/>
              <a:t>中古車・中古部品貿易業の環境を整備することは、発展途上国の経済活動を支えることにつながる</a:t>
            </a:r>
            <a:r>
              <a:rPr lang="ja-JP" altLang="en-US" dirty="0" smtClean="0"/>
              <a:t>。つまり、</a:t>
            </a:r>
            <a:r>
              <a:rPr kumimoji="1" lang="ja-JP" altLang="en-US" dirty="0" smtClean="0"/>
              <a:t>政府レベルの</a:t>
            </a:r>
            <a:r>
              <a:rPr lang="ja-JP" altLang="en-US" dirty="0" smtClean="0"/>
              <a:t>経済的支援（政府開発援助</a:t>
            </a:r>
            <a:r>
              <a:rPr lang="en-US" altLang="ja-JP" dirty="0" smtClean="0"/>
              <a:t>,ODA</a:t>
            </a:r>
            <a:r>
              <a:rPr lang="ja-JP" altLang="en-US" dirty="0" smtClean="0"/>
              <a:t>）と並ぶ、草の根レベルの経済的支援と捉えることができる。</a:t>
            </a:r>
            <a:endParaRPr lang="en-US" altLang="ja-JP" dirty="0" smtClean="0"/>
          </a:p>
          <a:p>
            <a:r>
              <a:rPr kumimoji="1" lang="ja-JP" altLang="en-US" dirty="0" smtClean="0"/>
              <a:t>現段階で、日本の新車メーカーが自ら</a:t>
            </a:r>
            <a:r>
              <a:rPr lang="ja-JP" altLang="en-US" dirty="0" smtClean="0"/>
              <a:t>国際</a:t>
            </a:r>
            <a:r>
              <a:rPr lang="ja-JP" altLang="en-US" dirty="0"/>
              <a:t>リユース</a:t>
            </a:r>
            <a:r>
              <a:rPr lang="ja-JP" altLang="en-US" dirty="0" smtClean="0"/>
              <a:t>産業に</a:t>
            </a:r>
            <a:r>
              <a:rPr kumimoji="1" lang="ja-JP" altLang="en-US" dirty="0" smtClean="0"/>
              <a:t>参入す</a:t>
            </a:r>
            <a:r>
              <a:rPr lang="ja-JP" altLang="en-US" dirty="0" smtClean="0"/>
              <a:t>る必要はない。</a:t>
            </a:r>
            <a:endParaRPr lang="en-US" altLang="ja-JP" dirty="0" smtClean="0"/>
          </a:p>
          <a:p>
            <a:r>
              <a:rPr lang="ja-JP" altLang="en-US" dirty="0" smtClean="0"/>
              <a:t>また</a:t>
            </a:r>
            <a:r>
              <a:rPr lang="ja-JP" altLang="en-US" dirty="0"/>
              <a:t>「静脈産業」の担い手という観点から見れば、中古車・中古部品貿易業者は、 環境問題の分野の「社会的企業」に成長する可能性を持つ。将来的には、</a:t>
            </a:r>
            <a:r>
              <a:rPr lang="en-US" altLang="ja-JP" dirty="0"/>
              <a:t>CSR</a:t>
            </a:r>
            <a:r>
              <a:rPr lang="ja-JP" altLang="en-US" dirty="0"/>
              <a:t>（企業の社会的責任）の議論と</a:t>
            </a:r>
            <a:r>
              <a:rPr lang="ja-JP" altLang="en-US" dirty="0" smtClean="0"/>
              <a:t>切り離せない産業になる</a:t>
            </a:r>
            <a:r>
              <a:rPr lang="ja-JP" altLang="en-US" dirty="0"/>
              <a:t>だろう</a:t>
            </a:r>
            <a:r>
              <a:rPr lang="ja-JP" altLang="en-US" dirty="0" smtClean="0"/>
              <a:t>。</a:t>
            </a:r>
            <a:endParaRPr lang="en-US" altLang="ja-JP" dirty="0" smtClean="0"/>
          </a:p>
          <a:p>
            <a:r>
              <a:rPr lang="ja-JP" altLang="en-US" dirty="0" smtClean="0"/>
              <a:t>その時、新車メーカーに何かできるとすれば、環境</a:t>
            </a:r>
            <a:r>
              <a:rPr lang="ja-JP" altLang="en-US" dirty="0"/>
              <a:t>保護の技術支援やコンプライアンス</a:t>
            </a:r>
            <a:r>
              <a:rPr lang="ja-JP" altLang="en-US" dirty="0" smtClean="0"/>
              <a:t>面の改善などで、世界市場の発展を促していくのが良いのではないだろうか。</a:t>
            </a:r>
            <a:endParaRPr lang="en-US" altLang="ja-JP" dirty="0"/>
          </a:p>
        </p:txBody>
      </p:sp>
    </p:spTree>
    <p:extLst>
      <p:ext uri="{BB962C8B-B14F-4D97-AF65-F5344CB8AC3E}">
        <p14:creationId xmlns:p14="http://schemas.microsoft.com/office/powerpoint/2010/main" val="149157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376491"/>
            <a:ext cx="9601196" cy="1303867"/>
          </a:xfrm>
        </p:spPr>
        <p:txBody>
          <a:bodyPr/>
          <a:lstStyle/>
          <a:p>
            <a:r>
              <a:rPr lang="ja-JP" altLang="en-US" dirty="0" smtClean="0"/>
              <a:t>参考</a:t>
            </a:r>
            <a:r>
              <a:rPr lang="ja-JP" altLang="en-US" dirty="0"/>
              <a:t>文献</a:t>
            </a:r>
            <a:endParaRPr kumimoji="1" lang="ja-JP" altLang="en-US" dirty="0"/>
          </a:p>
        </p:txBody>
      </p:sp>
      <p:sp>
        <p:nvSpPr>
          <p:cNvPr id="3" name="コンテンツ プレースホルダー 2"/>
          <p:cNvSpPr>
            <a:spLocks noGrp="1"/>
          </p:cNvSpPr>
          <p:nvPr>
            <p:ph idx="1"/>
          </p:nvPr>
        </p:nvSpPr>
        <p:spPr>
          <a:xfrm>
            <a:off x="775853" y="1306283"/>
            <a:ext cx="10640291" cy="5082639"/>
          </a:xfrm>
        </p:spPr>
        <p:txBody>
          <a:bodyPr>
            <a:normAutofit fontScale="85000" lnSpcReduction="20000"/>
          </a:bodyPr>
          <a:lstStyle/>
          <a:p>
            <a:r>
              <a:rPr lang="ja-JP" altLang="en-US" dirty="0" smtClean="0"/>
              <a:t>福田友子</a:t>
            </a:r>
            <a:r>
              <a:rPr lang="ja-JP" altLang="ja-JP" dirty="0" smtClean="0"/>
              <a:t> </a:t>
            </a:r>
            <a:r>
              <a:rPr lang="en-US" altLang="ja-JP" dirty="0"/>
              <a:t>2013a.</a:t>
            </a:r>
            <a:r>
              <a:rPr lang="ja-JP" altLang="ja-JP" dirty="0"/>
              <a:t>「中古車貿易における移民企業家の多民族ネットワーク形成」小島道一編『国際リユースと発展途上国』アジア経済研究所調査研究報告書（中間報告</a:t>
            </a:r>
            <a:r>
              <a:rPr lang="ja-JP" altLang="ja-JP" dirty="0" smtClean="0"/>
              <a:t>）．</a:t>
            </a:r>
            <a:endParaRPr lang="ja-JP" altLang="ja-JP" dirty="0"/>
          </a:p>
          <a:p>
            <a:r>
              <a:rPr lang="ja-JP" altLang="ja-JP" dirty="0" smtClean="0"/>
              <a:t>―</a:t>
            </a:r>
            <a:r>
              <a:rPr lang="ja-JP" altLang="ja-JP" dirty="0"/>
              <a:t>――</a:t>
            </a:r>
            <a:r>
              <a:rPr lang="en-US" altLang="ja-JP" dirty="0"/>
              <a:t> 2012a.</a:t>
            </a:r>
            <a:r>
              <a:rPr lang="ja-JP" altLang="ja-JP" dirty="0"/>
              <a:t>『トランスナショナルなパキスタン人移民の社会的世界――移住労働者から移民企業家へ――』福村出版．</a:t>
            </a:r>
          </a:p>
          <a:p>
            <a:r>
              <a:rPr lang="ja-JP" altLang="ja-JP" dirty="0"/>
              <a:t>―――</a:t>
            </a:r>
            <a:r>
              <a:rPr lang="en-US" altLang="ja-JP" dirty="0"/>
              <a:t> 2012b.</a:t>
            </a:r>
            <a:r>
              <a:rPr lang="ja-JP" altLang="ja-JP" dirty="0"/>
              <a:t>「パキスタン人――可視的マイノリティの社会的上昇」樋口直人編『日本のエスニック・ビジネス――』世界思想社 </a:t>
            </a:r>
            <a:r>
              <a:rPr lang="en-US" altLang="ja-JP" dirty="0"/>
              <a:t>221-250</a:t>
            </a:r>
            <a:r>
              <a:rPr lang="ja-JP" altLang="ja-JP" dirty="0" err="1"/>
              <a:t>．</a:t>
            </a:r>
            <a:endParaRPr lang="ja-JP" altLang="ja-JP" dirty="0"/>
          </a:p>
          <a:p>
            <a:r>
              <a:rPr lang="ja-JP" altLang="ja-JP" dirty="0" smtClean="0"/>
              <a:t>―</a:t>
            </a:r>
            <a:r>
              <a:rPr lang="ja-JP" altLang="ja-JP" dirty="0"/>
              <a:t>―― </a:t>
            </a:r>
            <a:r>
              <a:rPr lang="en-US" altLang="ja-JP" dirty="0"/>
              <a:t>2007.</a:t>
            </a:r>
            <a:r>
              <a:rPr lang="ja-JP" altLang="ja-JP" dirty="0"/>
              <a:t>「トランスナショナルな企業家たち</a:t>
            </a:r>
            <a:r>
              <a:rPr lang="en-US" altLang="ja-JP" dirty="0"/>
              <a:t>――</a:t>
            </a:r>
            <a:r>
              <a:rPr lang="ja-JP" altLang="ja-JP" dirty="0"/>
              <a:t>パキスタン人の中古車輸出業――」樋口直人ほか『国境を越える</a:t>
            </a:r>
            <a:r>
              <a:rPr lang="en-US" altLang="ja-JP" dirty="0"/>
              <a:t>――</a:t>
            </a:r>
            <a:r>
              <a:rPr lang="ja-JP" altLang="ja-JP" dirty="0"/>
              <a:t>滞日ムスリム移民の社会学――』青</a:t>
            </a:r>
            <a:r>
              <a:rPr lang="ja-JP" altLang="ja-JP" dirty="0" smtClean="0"/>
              <a:t>弓社．</a:t>
            </a:r>
            <a:endParaRPr lang="ja-JP" altLang="ja-JP" dirty="0"/>
          </a:p>
          <a:p>
            <a:r>
              <a:rPr lang="ja-JP" altLang="ja-JP" dirty="0" smtClean="0"/>
              <a:t>福田</a:t>
            </a:r>
            <a:r>
              <a:rPr lang="ja-JP" altLang="ja-JP" dirty="0"/>
              <a:t>友子・浅妻 裕 </a:t>
            </a:r>
            <a:r>
              <a:rPr lang="es-ES" altLang="ja-JP" dirty="0"/>
              <a:t>2011.</a:t>
            </a:r>
            <a:r>
              <a:rPr lang="ja-JP" altLang="ja-JP" dirty="0"/>
              <a:t>「日本を起点とする中古車再輸出システムに関する実態調査」『開発論集』</a:t>
            </a:r>
            <a:r>
              <a:rPr lang="es-ES" altLang="ja-JP" dirty="0"/>
              <a:t>87</a:t>
            </a:r>
            <a:r>
              <a:rPr lang="ja-JP" altLang="ja-JP" dirty="0"/>
              <a:t>　</a:t>
            </a:r>
            <a:r>
              <a:rPr lang="es-ES" altLang="ja-JP" dirty="0"/>
              <a:t>163-198</a:t>
            </a:r>
            <a:r>
              <a:rPr lang="ja-JP" altLang="ja-JP" dirty="0" err="1" smtClean="0"/>
              <a:t>．</a:t>
            </a:r>
            <a:endParaRPr lang="en-US" altLang="ja-JP" dirty="0" smtClean="0"/>
          </a:p>
          <a:p>
            <a:r>
              <a:rPr lang="ja-JP" altLang="ja-JP" dirty="0"/>
              <a:t>樋口直人 </a:t>
            </a:r>
            <a:r>
              <a:rPr lang="en-US" altLang="ja-JP" dirty="0"/>
              <a:t>2012.</a:t>
            </a:r>
            <a:r>
              <a:rPr lang="ja-JP" altLang="ja-JP" dirty="0"/>
              <a:t>「日本のエスニック・ビジネスをめぐる見取り図」樋口直人編『日本のエスニック・ビジネス』世界思想社 </a:t>
            </a:r>
            <a:r>
              <a:rPr lang="en-US" altLang="ja-JP" dirty="0"/>
              <a:t>1-36</a:t>
            </a:r>
            <a:r>
              <a:rPr lang="ja-JP" altLang="ja-JP" dirty="0" err="1"/>
              <a:t>．</a:t>
            </a:r>
            <a:r>
              <a:rPr lang="en-US" altLang="ja-JP" dirty="0"/>
              <a:t> </a:t>
            </a:r>
            <a:endParaRPr lang="en-US" altLang="ja-JP" dirty="0" smtClean="0"/>
          </a:p>
          <a:p>
            <a:r>
              <a:rPr lang="en-US" altLang="ja-JP" dirty="0"/>
              <a:t>Kim </a:t>
            </a:r>
            <a:r>
              <a:rPr lang="en-US" altLang="ja-JP" dirty="0" err="1"/>
              <a:t>Illso</a:t>
            </a:r>
            <a:r>
              <a:rPr lang="en-US" altLang="ja-JP" dirty="0"/>
              <a:t> 1987. </a:t>
            </a:r>
            <a:r>
              <a:rPr lang="ja-JP" altLang="ja-JP" dirty="0"/>
              <a:t>“</a:t>
            </a:r>
            <a:r>
              <a:rPr lang="en-US" altLang="ja-JP" dirty="0"/>
              <a:t>The Koreans, Small Business in an Urban Frontier.</a:t>
            </a:r>
            <a:r>
              <a:rPr lang="ja-JP" altLang="ja-JP" dirty="0"/>
              <a:t>”</a:t>
            </a:r>
            <a:r>
              <a:rPr lang="en-US" altLang="ja-JP" dirty="0"/>
              <a:t>In </a:t>
            </a:r>
            <a:r>
              <a:rPr lang="en-US" altLang="ja-JP" i="1" dirty="0"/>
              <a:t>New Immigrants in New York</a:t>
            </a:r>
            <a:r>
              <a:rPr lang="en-US" altLang="ja-JP" dirty="0"/>
              <a:t> edited by N. </a:t>
            </a:r>
            <a:r>
              <a:rPr lang="en-US" altLang="ja-JP" dirty="0" err="1"/>
              <a:t>Foner</a:t>
            </a:r>
            <a:r>
              <a:rPr lang="en-US" altLang="ja-JP" dirty="0"/>
              <a:t>, New York:</a:t>
            </a:r>
            <a:r>
              <a:rPr lang="ja-JP" altLang="ja-JP" dirty="0"/>
              <a:t>　</a:t>
            </a:r>
            <a:r>
              <a:rPr lang="en-US" altLang="ja-JP" dirty="0"/>
              <a:t>Columbia University Press,  219-242.</a:t>
            </a:r>
            <a:endParaRPr lang="ja-JP" altLang="ja-JP" dirty="0"/>
          </a:p>
          <a:p>
            <a:r>
              <a:rPr lang="en-US" altLang="ja-JP" dirty="0" err="1"/>
              <a:t>Waldinger</a:t>
            </a:r>
            <a:r>
              <a:rPr lang="en-US" altLang="ja-JP" dirty="0"/>
              <a:t> R., </a:t>
            </a:r>
            <a:r>
              <a:rPr lang="en-US" altLang="ja-JP" dirty="0" err="1"/>
              <a:t>H.Aldrich</a:t>
            </a:r>
            <a:r>
              <a:rPr lang="en-US" altLang="ja-JP" dirty="0"/>
              <a:t> and R. Ward ed. 1990. “Ethnic Entrepreneurs, Immigrant Business in Industrial Societies,” Sage</a:t>
            </a:r>
            <a:r>
              <a:rPr lang="en-US" altLang="ja-JP" dirty="0" smtClean="0"/>
              <a:t>.</a:t>
            </a:r>
            <a:endParaRPr lang="ja-JP" altLang="ja-JP" dirty="0"/>
          </a:p>
        </p:txBody>
      </p:sp>
    </p:spTree>
    <p:extLst>
      <p:ext uri="{BB962C8B-B14F-4D97-AF65-F5344CB8AC3E}">
        <p14:creationId xmlns:p14="http://schemas.microsoft.com/office/powerpoint/2010/main" val="348182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エスニック・ビジネスとは・・・</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ある社会のエスニック・マイノリティが営む</a:t>
            </a:r>
            <a:r>
              <a:rPr lang="ja-JP" altLang="ja-JP" dirty="0" smtClean="0"/>
              <a:t>ビジネス</a:t>
            </a:r>
            <a:r>
              <a:rPr lang="ja-JP" altLang="en-US" dirty="0" smtClean="0"/>
              <a:t>である。</a:t>
            </a:r>
            <a:endParaRPr lang="en-US" altLang="ja-JP" dirty="0" smtClean="0"/>
          </a:p>
          <a:p>
            <a:r>
              <a:rPr lang="ja-JP" altLang="ja-JP" dirty="0" smtClean="0"/>
              <a:t>日本</a:t>
            </a:r>
            <a:r>
              <a:rPr lang="ja-JP" altLang="ja-JP" dirty="0"/>
              <a:t>においてリユースやリサイクルといった中古品を取り扱う産業は、エスニック・マイノリティが積極的に参入してきた業種であり、まさにエスニック・ビジネスの典型的な事例のひとつとして捉えることができる</a:t>
            </a:r>
            <a:r>
              <a:rPr lang="ja-JP" altLang="ja-JP" dirty="0" smtClean="0"/>
              <a:t>。</a:t>
            </a:r>
            <a:endParaRPr lang="en-US" altLang="ja-JP" dirty="0" smtClean="0"/>
          </a:p>
          <a:p>
            <a:r>
              <a:rPr lang="ja-JP" altLang="ja-JP" dirty="0" smtClean="0"/>
              <a:t>くず</a:t>
            </a:r>
            <a:r>
              <a:rPr lang="ja-JP" altLang="ja-JP" dirty="0"/>
              <a:t>鉄</a:t>
            </a:r>
            <a:r>
              <a:rPr lang="ja-JP" altLang="ja-JP" dirty="0" smtClean="0"/>
              <a:t>卸売業</a:t>
            </a:r>
            <a:r>
              <a:rPr lang="ja-JP" altLang="en-US" dirty="0" smtClean="0"/>
              <a:t>（</a:t>
            </a:r>
            <a:r>
              <a:rPr lang="ja-JP" altLang="ja-JP" dirty="0" smtClean="0"/>
              <a:t>金属リサイクル業</a:t>
            </a:r>
            <a:r>
              <a:rPr lang="ja-JP" altLang="en-US" dirty="0" smtClean="0"/>
              <a:t>）、</a:t>
            </a:r>
            <a:r>
              <a:rPr lang="ja-JP" altLang="ja-JP" dirty="0" smtClean="0"/>
              <a:t>廃品回収業</a:t>
            </a:r>
            <a:r>
              <a:rPr lang="ja-JP" altLang="en-US" dirty="0" smtClean="0"/>
              <a:t>といった</a:t>
            </a:r>
            <a:r>
              <a:rPr lang="ja-JP" altLang="ja-JP" dirty="0" smtClean="0"/>
              <a:t>「</a:t>
            </a:r>
            <a:r>
              <a:rPr lang="ja-JP" altLang="ja-JP" dirty="0"/>
              <a:t>再生資源卸売業」は在日韓国・朝鮮人のニッチ</a:t>
            </a:r>
            <a:r>
              <a:rPr lang="ja-JP" altLang="ja-JP" dirty="0" smtClean="0"/>
              <a:t>産業</a:t>
            </a:r>
            <a:endParaRPr lang="en-US" altLang="ja-JP" dirty="0" smtClean="0"/>
          </a:p>
          <a:p>
            <a:r>
              <a:rPr lang="ja-JP" altLang="ja-JP" dirty="0"/>
              <a:t>被差別部落の主要</a:t>
            </a:r>
            <a:r>
              <a:rPr lang="ja-JP" altLang="ja-JP" dirty="0" smtClean="0"/>
              <a:t>産業</a:t>
            </a:r>
            <a:r>
              <a:rPr lang="ja-JP" altLang="en-US" dirty="0" smtClean="0"/>
              <a:t>の変化→</a:t>
            </a:r>
            <a:r>
              <a:rPr lang="ja-JP" altLang="ja-JP" dirty="0" smtClean="0"/>
              <a:t>「</a:t>
            </a:r>
            <a:r>
              <a:rPr lang="ja-JP" altLang="ja-JP" dirty="0"/>
              <a:t>皮革産業から自動車解体業へ」</a:t>
            </a:r>
          </a:p>
          <a:p>
            <a:endParaRPr kumimoji="1" lang="ja-JP" altLang="en-US" dirty="0"/>
          </a:p>
        </p:txBody>
      </p:sp>
    </p:spTree>
    <p:extLst>
      <p:ext uri="{BB962C8B-B14F-4D97-AF65-F5344CB8AC3E}">
        <p14:creationId xmlns:p14="http://schemas.microsoft.com/office/powerpoint/2010/main" val="245748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ニューカマー移民企業家の参入</a:t>
            </a:r>
            <a:endParaRPr kumimoji="1" lang="ja-JP" altLang="en-US" dirty="0"/>
          </a:p>
        </p:txBody>
      </p:sp>
      <p:sp>
        <p:nvSpPr>
          <p:cNvPr id="3" name="コンテンツ プレースホルダー 2"/>
          <p:cNvSpPr>
            <a:spLocks noGrp="1"/>
          </p:cNvSpPr>
          <p:nvPr>
            <p:ph idx="1"/>
          </p:nvPr>
        </p:nvSpPr>
        <p:spPr/>
        <p:txBody>
          <a:bodyPr/>
          <a:lstStyle/>
          <a:p>
            <a:r>
              <a:rPr lang="en-US" altLang="ja-JP" dirty="0"/>
              <a:t>1970</a:t>
            </a:r>
            <a:r>
              <a:rPr lang="ja-JP" altLang="ja-JP" dirty="0"/>
              <a:t>年代後半以降、リユース・リサイクル産業の</a:t>
            </a:r>
            <a:r>
              <a:rPr lang="ja-JP" altLang="ja-JP" dirty="0" smtClean="0"/>
              <a:t>状況が</a:t>
            </a:r>
            <a:r>
              <a:rPr lang="ja-JP" altLang="ja-JP" dirty="0"/>
              <a:t>少し</a:t>
            </a:r>
            <a:r>
              <a:rPr lang="ja-JP" altLang="ja-JP" dirty="0" smtClean="0"/>
              <a:t>変わる</a:t>
            </a:r>
            <a:r>
              <a:rPr lang="ja-JP" altLang="en-US" dirty="0"/>
              <a:t>。</a:t>
            </a:r>
            <a:r>
              <a:rPr lang="ja-JP" altLang="ja-JP" dirty="0" smtClean="0"/>
              <a:t>ニューカマー</a:t>
            </a:r>
            <a:r>
              <a:rPr lang="ja-JP" altLang="ja-JP" dirty="0"/>
              <a:t>の移民企業家が市場に参入</a:t>
            </a:r>
            <a:r>
              <a:rPr lang="ja-JP" altLang="ja-JP" dirty="0" smtClean="0"/>
              <a:t>しはじめた</a:t>
            </a:r>
            <a:r>
              <a:rPr lang="ja-JP" altLang="en-US" dirty="0" smtClean="0"/>
              <a:t>。</a:t>
            </a:r>
            <a:endParaRPr lang="en-US" altLang="ja-JP" dirty="0" smtClean="0"/>
          </a:p>
          <a:p>
            <a:r>
              <a:rPr lang="ja-JP" altLang="ja-JP" dirty="0" smtClean="0"/>
              <a:t>事例</a:t>
            </a:r>
            <a:r>
              <a:rPr lang="ja-JP" altLang="en-US" dirty="0" smtClean="0"/>
              <a:t>①　</a:t>
            </a:r>
            <a:r>
              <a:rPr lang="en-US" altLang="ja-JP" dirty="0" smtClean="0"/>
              <a:t>1980</a:t>
            </a:r>
            <a:r>
              <a:rPr lang="ja-JP" altLang="ja-JP" dirty="0"/>
              <a:t>年代に中古家電貿易業（廃品回収業・輸出業）に参入した元インドシナ難民のベトナム人</a:t>
            </a:r>
            <a:r>
              <a:rPr lang="ja-JP" altLang="ja-JP" dirty="0" smtClean="0"/>
              <a:t>企業家</a:t>
            </a:r>
            <a:endParaRPr lang="en-US" altLang="ja-JP" dirty="0" smtClean="0"/>
          </a:p>
          <a:p>
            <a:r>
              <a:rPr lang="ja-JP" altLang="en-US" dirty="0" smtClean="0"/>
              <a:t>事例②　</a:t>
            </a:r>
            <a:r>
              <a:rPr lang="es-ES" altLang="ja-JP" dirty="0" smtClean="0"/>
              <a:t>1970</a:t>
            </a:r>
            <a:r>
              <a:rPr lang="ja-JP" altLang="ja-JP" dirty="0"/>
              <a:t>年代後半に中古車・中古部品貿易業に参入したパキスタン人やアフガニスタン人をはじめとする南アジア系</a:t>
            </a:r>
            <a:r>
              <a:rPr lang="ja-JP" altLang="ja-JP" dirty="0" smtClean="0"/>
              <a:t>移民</a:t>
            </a:r>
            <a:endParaRPr lang="en-US" altLang="ja-JP" dirty="0" smtClean="0"/>
          </a:p>
          <a:p>
            <a:pPr marL="0" indent="0">
              <a:buNone/>
            </a:pPr>
            <a:r>
              <a:rPr kumimoji="1" lang="ja-JP" altLang="en-US" dirty="0" smtClean="0"/>
              <a:t>　　→本報告の分析対象は事例②</a:t>
            </a:r>
            <a:endParaRPr kumimoji="1" lang="ja-JP" altLang="en-US" dirty="0"/>
          </a:p>
        </p:txBody>
      </p:sp>
    </p:spTree>
    <p:extLst>
      <p:ext uri="{BB962C8B-B14F-4D97-AF65-F5344CB8AC3E}">
        <p14:creationId xmlns:p14="http://schemas.microsoft.com/office/powerpoint/2010/main" val="212694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リユース産業における</a:t>
            </a:r>
            <a:r>
              <a:rPr kumimoji="1" lang="en-US" altLang="ja-JP" dirty="0" smtClean="0"/>
              <a:t/>
            </a:r>
            <a:br>
              <a:rPr kumimoji="1" lang="en-US" altLang="ja-JP" dirty="0" smtClean="0"/>
            </a:br>
            <a:r>
              <a:rPr kumimoji="1" lang="ja-JP" altLang="en-US" dirty="0" smtClean="0"/>
              <a:t>ニューカマー</a:t>
            </a:r>
            <a:r>
              <a:rPr lang="ja-JP" altLang="en-US" dirty="0" smtClean="0"/>
              <a:t>のエスニック・ビジネスの</a:t>
            </a:r>
            <a:r>
              <a:rPr kumimoji="1" lang="ja-JP" altLang="en-US" dirty="0" smtClean="0"/>
              <a:t>特徴</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第一</a:t>
            </a:r>
            <a:r>
              <a:rPr lang="ja-JP" altLang="ja-JP" dirty="0"/>
              <a:t>の</a:t>
            </a:r>
            <a:r>
              <a:rPr lang="ja-JP" altLang="ja-JP" dirty="0" smtClean="0"/>
              <a:t>特徴</a:t>
            </a:r>
            <a:r>
              <a:rPr lang="ja-JP" altLang="en-US" dirty="0" smtClean="0"/>
              <a:t>：</a:t>
            </a:r>
            <a:r>
              <a:rPr lang="ja-JP" altLang="ja-JP" dirty="0" smtClean="0"/>
              <a:t>当初</a:t>
            </a:r>
            <a:r>
              <a:rPr lang="ja-JP" altLang="ja-JP" dirty="0"/>
              <a:t>から</a:t>
            </a:r>
            <a:r>
              <a:rPr lang="ja-JP" altLang="ja-JP" dirty="0" smtClean="0"/>
              <a:t>国内流通</a:t>
            </a:r>
            <a:r>
              <a:rPr lang="ja-JP" altLang="ja-JP" dirty="0"/>
              <a:t>ではなく国際流通を目的として</a:t>
            </a:r>
            <a:r>
              <a:rPr lang="ja-JP" altLang="ja-JP" dirty="0" smtClean="0"/>
              <a:t>いた</a:t>
            </a:r>
            <a:endParaRPr lang="en-US" altLang="ja-JP" dirty="0" smtClean="0"/>
          </a:p>
          <a:p>
            <a:pPr marL="457200" lvl="1" indent="0">
              <a:buNone/>
            </a:pPr>
            <a:r>
              <a:rPr lang="ja-JP" altLang="en-US" dirty="0" smtClean="0"/>
              <a:t>→</a:t>
            </a:r>
            <a:r>
              <a:rPr lang="ja-JP" altLang="ja-JP" dirty="0" smtClean="0"/>
              <a:t>「</a:t>
            </a:r>
            <a:r>
              <a:rPr lang="ja-JP" altLang="ja-JP" dirty="0"/>
              <a:t>国際リユース」が、キーワードとして浮上した</a:t>
            </a:r>
            <a:r>
              <a:rPr lang="ja-JP" altLang="ja-JP" dirty="0" smtClean="0"/>
              <a:t>時期</a:t>
            </a:r>
            <a:endParaRPr lang="en-US" altLang="ja-JP" dirty="0" smtClean="0"/>
          </a:p>
          <a:p>
            <a:r>
              <a:rPr lang="ja-JP" altLang="ja-JP" dirty="0" smtClean="0"/>
              <a:t>第二</a:t>
            </a:r>
            <a:r>
              <a:rPr lang="ja-JP" altLang="ja-JP" dirty="0"/>
              <a:t>の</a:t>
            </a:r>
            <a:r>
              <a:rPr lang="ja-JP" altLang="ja-JP" dirty="0" smtClean="0"/>
              <a:t>特徴</a:t>
            </a:r>
            <a:r>
              <a:rPr lang="ja-JP" altLang="en-US" dirty="0" smtClean="0"/>
              <a:t>：</a:t>
            </a:r>
            <a:r>
              <a:rPr lang="ja-JP" altLang="ja-JP" dirty="0" smtClean="0"/>
              <a:t>「</a:t>
            </a:r>
            <a:r>
              <a:rPr lang="ja-JP" altLang="ja-JP" dirty="0"/>
              <a:t>移住労働者から移民企業家へ」とも捉えうる後続組の</a:t>
            </a:r>
            <a:r>
              <a:rPr lang="ja-JP" altLang="ja-JP" dirty="0" smtClean="0"/>
              <a:t>参入</a:t>
            </a:r>
            <a:endParaRPr lang="en-US" altLang="ja-JP" dirty="0" smtClean="0"/>
          </a:p>
          <a:p>
            <a:pPr marL="457200" lvl="1" indent="0">
              <a:buNone/>
            </a:pPr>
            <a:r>
              <a:rPr lang="ja-JP" altLang="en-US" dirty="0" smtClean="0"/>
              <a:t>→</a:t>
            </a:r>
            <a:r>
              <a:rPr lang="en-US" altLang="ja-JP" dirty="0" smtClean="0"/>
              <a:t>1980</a:t>
            </a:r>
            <a:r>
              <a:rPr lang="ja-JP" altLang="ja-JP" dirty="0"/>
              <a:t>年代後半以降に急増したニューカマーの移住労働者（一般的には「外国人労働者」と呼ばれた）は、学生や勤め人だった人も多く含まれて</a:t>
            </a:r>
            <a:r>
              <a:rPr lang="ja-JP" altLang="ja-JP" dirty="0" smtClean="0"/>
              <a:t>いた</a:t>
            </a:r>
            <a:endParaRPr lang="en-US" altLang="ja-JP" dirty="0" smtClean="0"/>
          </a:p>
          <a:p>
            <a:pPr marL="457200" lvl="1" indent="0">
              <a:buNone/>
            </a:pPr>
            <a:r>
              <a:rPr lang="ja-JP" altLang="en-US" dirty="0" smtClean="0"/>
              <a:t>→</a:t>
            </a:r>
            <a:r>
              <a:rPr lang="ja-JP" altLang="ja-JP" dirty="0" smtClean="0"/>
              <a:t>二重</a:t>
            </a:r>
            <a:r>
              <a:rPr lang="ja-JP" altLang="ja-JP" dirty="0"/>
              <a:t>労働市場（もしくは分断的労働市場）で上位の労働市場へ参入することのできない移住労働者たちが、エスニック・ビジネスへ参入することによって社会上昇を目指すように</a:t>
            </a:r>
            <a:r>
              <a:rPr lang="ja-JP" altLang="ja-JP" dirty="0" smtClean="0"/>
              <a:t>なった</a:t>
            </a:r>
            <a:endParaRPr kumimoji="1" lang="ja-JP" altLang="en-US" dirty="0"/>
          </a:p>
        </p:txBody>
      </p:sp>
    </p:spTree>
    <p:extLst>
      <p:ext uri="{BB962C8B-B14F-4D97-AF65-F5344CB8AC3E}">
        <p14:creationId xmlns:p14="http://schemas.microsoft.com/office/powerpoint/2010/main" val="143016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err="1" smtClean="0"/>
              <a:t>Waldinger</a:t>
            </a:r>
            <a:r>
              <a:rPr lang="en-US" altLang="ja-JP" sz="3600" dirty="0" smtClean="0"/>
              <a:t>, Aldrich and Ward ed. [1990]</a:t>
            </a:r>
            <a:br>
              <a:rPr lang="en-US" altLang="ja-JP" sz="3600" dirty="0" smtClean="0"/>
            </a:br>
            <a:r>
              <a:rPr lang="ja-JP" altLang="ja-JP" sz="3600" dirty="0" smtClean="0"/>
              <a:t>エスニック</a:t>
            </a:r>
            <a:r>
              <a:rPr lang="ja-JP" altLang="ja-JP" sz="3600" dirty="0"/>
              <a:t>・ビジネス発展の相互作用</a:t>
            </a:r>
            <a:r>
              <a:rPr lang="ja-JP" altLang="ja-JP" sz="3600" dirty="0" smtClean="0"/>
              <a:t>モデル</a:t>
            </a:r>
            <a:endParaRPr kumimoji="1" lang="ja-JP" altLang="en-US" sz="3600"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kumimoji="1" lang="ja-JP" altLang="en-US" dirty="0" smtClean="0"/>
              <a:t>　　　　　　　　　　　　　　　　　　　　　　機会構造</a:t>
            </a:r>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lang="ja-JP" altLang="en-US" dirty="0" smtClean="0"/>
              <a:t>　　　　　</a:t>
            </a:r>
            <a:endParaRPr lang="en-US" altLang="ja-JP" dirty="0" smtClean="0"/>
          </a:p>
          <a:p>
            <a:pPr marL="0" indent="0">
              <a:buNone/>
            </a:pPr>
            <a:r>
              <a:rPr lang="ja-JP" altLang="en-US" dirty="0"/>
              <a:t>　</a:t>
            </a:r>
            <a:r>
              <a:rPr lang="ja-JP" altLang="en-US" dirty="0" smtClean="0"/>
              <a:t>　　　　　　　　　　　　　　　　　　　　　集団特性</a:t>
            </a:r>
            <a:endParaRPr lang="en-US" altLang="ja-JP" dirty="0" smtClean="0"/>
          </a:p>
          <a:p>
            <a:pPr marL="0" lvl="0" indent="0">
              <a:buNone/>
            </a:pPr>
            <a:r>
              <a:rPr kumimoji="0" lang="es-ES" altLang="ja-JP" sz="1500" dirty="0" smtClean="0">
                <a:solidFill>
                  <a:schemeClr val="tx1"/>
                </a:solidFill>
                <a:latin typeface="Century" panose="02040604050505020304" pitchFamily="18" charset="0"/>
                <a:ea typeface="ＭＳ 明朝" panose="02020609040205080304" pitchFamily="17" charset="-128"/>
                <a:cs typeface="Arial" panose="020B0604020202020204" pitchFamily="34" charset="0"/>
              </a:rPr>
              <a:t>(</a:t>
            </a:r>
            <a:r>
              <a:rPr kumimoji="0" lang="ja-JP" altLang="es-ES" sz="1500" dirty="0">
                <a:solidFill>
                  <a:schemeClr val="tx1"/>
                </a:solidFill>
                <a:latin typeface="Century" panose="02040604050505020304" pitchFamily="18" charset="0"/>
                <a:ea typeface="ＭＳ 明朝" panose="02020609040205080304" pitchFamily="17" charset="-128"/>
                <a:cs typeface="Arial" panose="020B0604020202020204" pitchFamily="34" charset="0"/>
              </a:rPr>
              <a:t>出所</a:t>
            </a:r>
            <a:r>
              <a:rPr kumimoji="0" lang="es-ES" altLang="ja-JP" sz="1500" dirty="0">
                <a:solidFill>
                  <a:schemeClr val="tx1"/>
                </a:solidFill>
                <a:latin typeface="Century" panose="02040604050505020304" pitchFamily="18" charset="0"/>
                <a:ea typeface="ＭＳ 明朝" panose="02020609040205080304" pitchFamily="17" charset="-128"/>
                <a:cs typeface="Arial" panose="020B0604020202020204" pitchFamily="34" charset="0"/>
              </a:rPr>
              <a:t>) Waldinger, Aldrich and Ward ed.[1990, 22]</a:t>
            </a:r>
            <a:r>
              <a:rPr kumimoji="0" lang="ja-JP" altLang="es-ES" sz="1500" dirty="0">
                <a:solidFill>
                  <a:schemeClr val="tx1"/>
                </a:solidFill>
                <a:latin typeface="Century" panose="02040604050505020304" pitchFamily="18" charset="0"/>
                <a:ea typeface="ＭＳ 明朝" panose="02020609040205080304" pitchFamily="17" charset="-128"/>
                <a:cs typeface="Arial" panose="020B0604020202020204" pitchFamily="34" charset="0"/>
              </a:rPr>
              <a:t>をもとに筆者作成。</a:t>
            </a:r>
            <a:endParaRPr kumimoji="0" lang="ja-JP" altLang="es-ES" sz="1500" dirty="0">
              <a:solidFill>
                <a:schemeClr val="tx1"/>
              </a:solidFill>
            </a:endParaRPr>
          </a:p>
          <a:p>
            <a:pPr marL="0" indent="0">
              <a:buNone/>
            </a:pPr>
            <a:endParaRPr lang="en-US" altLang="ja-JP" dirty="0"/>
          </a:p>
        </p:txBody>
      </p:sp>
      <p:sp>
        <p:nvSpPr>
          <p:cNvPr id="16" name="AutoShape 24"/>
          <p:cNvSpPr>
            <a:spLocks noChangeShapeType="1"/>
          </p:cNvSpPr>
          <p:nvPr/>
        </p:nvSpPr>
        <p:spPr bwMode="auto">
          <a:xfrm>
            <a:off x="-2346325" y="708025"/>
            <a:ext cx="314325" cy="3365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23"/>
          <p:cNvSpPr>
            <a:spLocks noChangeShapeType="1"/>
          </p:cNvSpPr>
          <p:nvPr/>
        </p:nvSpPr>
        <p:spPr bwMode="auto">
          <a:xfrm>
            <a:off x="4569207" y="3131408"/>
            <a:ext cx="314325" cy="3365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8"/>
          <p:cNvSpPr>
            <a:spLocks noChangeShapeType="1"/>
          </p:cNvSpPr>
          <p:nvPr/>
        </p:nvSpPr>
        <p:spPr bwMode="auto">
          <a:xfrm flipH="1">
            <a:off x="7136891" y="3154959"/>
            <a:ext cx="314325" cy="3365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2"/>
          <p:cNvSpPr>
            <a:spLocks noChangeShapeType="1"/>
          </p:cNvSpPr>
          <p:nvPr/>
        </p:nvSpPr>
        <p:spPr bwMode="auto">
          <a:xfrm flipH="1">
            <a:off x="4560447" y="4378984"/>
            <a:ext cx="314325" cy="3365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680960" y="2556932"/>
            <a:ext cx="345910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経営への参入条件</a:t>
            </a:r>
          </a:p>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・隙間産業か否か</a:t>
            </a:r>
          </a:p>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・競争の有無</a:t>
            </a:r>
          </a:p>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・政策</a:t>
            </a:r>
          </a:p>
        </p:txBody>
      </p:sp>
      <p:sp>
        <p:nvSpPr>
          <p:cNvPr id="21" name="Text Box 25"/>
          <p:cNvSpPr txBox="1">
            <a:spLocks noChangeArrowheads="1"/>
          </p:cNvSpPr>
          <p:nvPr/>
        </p:nvSpPr>
        <p:spPr bwMode="auto">
          <a:xfrm>
            <a:off x="1295401" y="2556932"/>
            <a:ext cx="3125851" cy="1038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s-ES" sz="20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市場の条件</a:t>
            </a:r>
            <a:endParaRPr kumimoji="0" lang="ja-JP" altLang="es-E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s-ES" sz="20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・エスニック財か否か</a:t>
            </a:r>
            <a:endParaRPr kumimoji="0" lang="ja-JP" altLang="es-E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s-ES" sz="20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・顧客は同胞か否か</a:t>
            </a:r>
            <a:endParaRPr kumimoji="0" lang="ja-JP" altLang="es-E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s-ES" sz="2000" b="0" i="0" u="none" strike="noStrike" cap="none" normalizeH="0" baseline="0" dirty="0" smtClean="0">
              <a:ln>
                <a:noFill/>
              </a:ln>
              <a:solidFill>
                <a:schemeClr val="tx1"/>
              </a:solidFill>
              <a:effectLst/>
              <a:latin typeface="Arial" panose="020B0604020202020204" pitchFamily="34" charset="0"/>
            </a:endParaRPr>
          </a:p>
        </p:txBody>
      </p:sp>
      <p:sp>
        <p:nvSpPr>
          <p:cNvPr id="22" name="Text Box 21"/>
          <p:cNvSpPr txBox="1">
            <a:spLocks noChangeArrowheads="1"/>
          </p:cNvSpPr>
          <p:nvPr/>
        </p:nvSpPr>
        <p:spPr bwMode="auto">
          <a:xfrm>
            <a:off x="4883532" y="3633361"/>
            <a:ext cx="2253359" cy="494019"/>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defTabSz="914400" eaLnBrk="0" fontAlgn="base" hangingPunct="0">
              <a:spcBef>
                <a:spcPct val="0"/>
              </a:spcBef>
              <a:spcAft>
                <a:spcPct val="0"/>
              </a:spcAft>
            </a:pPr>
            <a:r>
              <a:rPr lang="ja-JP" sz="2000" dirty="0">
                <a:latin typeface="Century" panose="02040604050505020304" pitchFamily="18" charset="0"/>
                <a:ea typeface="ＭＳ 明朝" panose="02020609040205080304" pitchFamily="17" charset="-128"/>
                <a:cs typeface="Arial" panose="020B0604020202020204" pitchFamily="34" charset="0"/>
              </a:rPr>
              <a:t>エスニックな戦略</a:t>
            </a:r>
          </a:p>
        </p:txBody>
      </p:sp>
      <p:sp>
        <p:nvSpPr>
          <p:cNvPr id="23" name="Text Box 20"/>
          <p:cNvSpPr txBox="1">
            <a:spLocks noChangeArrowheads="1"/>
          </p:cNvSpPr>
          <p:nvPr/>
        </p:nvSpPr>
        <p:spPr bwMode="auto">
          <a:xfrm>
            <a:off x="1295400" y="3921987"/>
            <a:ext cx="3125851" cy="136524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r>
              <a:rPr lang="ja-JP" altLang="es-ES" sz="2000" dirty="0">
                <a:latin typeface="Century" panose="02040604050505020304" pitchFamily="18" charset="0"/>
                <a:ea typeface="ＭＳ 明朝" panose="02020609040205080304" pitchFamily="17" charset="-128"/>
                <a:cs typeface="Arial" panose="020B0604020202020204" pitchFamily="34" charset="0"/>
              </a:rPr>
              <a:t>所与の条件</a:t>
            </a:r>
          </a:p>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・階層移動の制限の有無</a:t>
            </a:r>
          </a:p>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・選択移民か否か</a:t>
            </a:r>
          </a:p>
          <a:p>
            <a:pPr defTabSz="914400" eaLnBrk="0" fontAlgn="base" hangingPunct="0">
              <a:spcBef>
                <a:spcPct val="0"/>
              </a:spcBef>
              <a:spcAft>
                <a:spcPct val="0"/>
              </a:spcAft>
            </a:pPr>
            <a:r>
              <a:rPr lang="ja-JP" altLang="es-ES" sz="2000" dirty="0">
                <a:latin typeface="Century" panose="02040604050505020304" pitchFamily="18" charset="0"/>
                <a:ea typeface="ＭＳ 明朝" panose="02020609040205080304" pitchFamily="17" charset="-128"/>
                <a:cs typeface="Arial" panose="020B0604020202020204" pitchFamily="34" charset="0"/>
              </a:rPr>
              <a:t>・上昇志向の程度</a:t>
            </a:r>
          </a:p>
        </p:txBody>
      </p:sp>
      <p:sp>
        <p:nvSpPr>
          <p:cNvPr id="24" name="Text Box 19"/>
          <p:cNvSpPr txBox="1">
            <a:spLocks noChangeArrowheads="1"/>
          </p:cNvSpPr>
          <p:nvPr/>
        </p:nvSpPr>
        <p:spPr bwMode="auto">
          <a:xfrm>
            <a:off x="7680961" y="4088733"/>
            <a:ext cx="3459104" cy="156835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r>
              <a:rPr lang="ja-JP" altLang="es-ES" sz="2000" dirty="0">
                <a:latin typeface="Century" panose="02040604050505020304" pitchFamily="18" charset="0"/>
                <a:ea typeface="ＭＳ 明朝" panose="02020609040205080304" pitchFamily="17" charset="-128"/>
                <a:cs typeface="Arial" panose="020B0604020202020204" pitchFamily="34" charset="0"/>
              </a:rPr>
              <a:t>資源動員</a:t>
            </a:r>
          </a:p>
          <a:p>
            <a:pPr marR="0" lvl="0" indent="0" defTabSz="914400" eaLnBrk="0" fontAlgn="base" hangingPunct="0">
              <a:lnSpc>
                <a:spcPct val="100000"/>
              </a:lnSpc>
              <a:spcBef>
                <a:spcPct val="0"/>
              </a:spcBef>
              <a:spcAft>
                <a:spcPct val="0"/>
              </a:spcAft>
              <a:buClrTx/>
              <a:buSzTx/>
              <a:buFontTx/>
              <a:buNone/>
              <a:tabLst/>
            </a:pPr>
            <a:r>
              <a:rPr lang="ja-JP" altLang="es-ES" sz="2000" dirty="0">
                <a:latin typeface="Century" panose="02040604050505020304" pitchFamily="18" charset="0"/>
                <a:ea typeface="ＭＳ 明朝" panose="02020609040205080304" pitchFamily="17" charset="-128"/>
                <a:cs typeface="Arial" panose="020B0604020202020204" pitchFamily="34" charset="0"/>
              </a:rPr>
              <a:t>・同胞との親密な紐帯の有無</a:t>
            </a:r>
          </a:p>
          <a:p>
            <a:pPr marR="0" lvl="0" indent="0" defTabSz="914400" eaLnBrk="0" fontAlgn="base" hangingPunct="0">
              <a:lnSpc>
                <a:spcPct val="100000"/>
              </a:lnSpc>
              <a:spcBef>
                <a:spcPct val="0"/>
              </a:spcBef>
              <a:spcAft>
                <a:spcPct val="0"/>
              </a:spcAft>
              <a:buClrTx/>
              <a:buSzTx/>
              <a:buFontTx/>
              <a:buNone/>
              <a:tabLst/>
            </a:pPr>
            <a:r>
              <a:rPr lang="ja-JP" altLang="es-ES" sz="2000" dirty="0">
                <a:latin typeface="Century" panose="02040604050505020304" pitchFamily="18" charset="0"/>
                <a:ea typeface="ＭＳ 明朝" panose="02020609040205080304" pitchFamily="17" charset="-128"/>
                <a:cs typeface="Arial" panose="020B0604020202020204" pitchFamily="34" charset="0"/>
              </a:rPr>
              <a:t>・エスニックな社会的ネットワークの有無</a:t>
            </a:r>
          </a:p>
          <a:p>
            <a:pPr marR="0" lvl="0" indent="0" defTabSz="914400" eaLnBrk="0" fontAlgn="base" hangingPunct="0">
              <a:lnSpc>
                <a:spcPct val="100000"/>
              </a:lnSpc>
              <a:spcBef>
                <a:spcPct val="0"/>
              </a:spcBef>
              <a:spcAft>
                <a:spcPct val="0"/>
              </a:spcAft>
              <a:buClrTx/>
              <a:buSzTx/>
              <a:buFontTx/>
              <a:buNone/>
              <a:tabLst/>
            </a:pPr>
            <a:r>
              <a:rPr lang="ja-JP" altLang="es-ES" sz="2000" dirty="0">
                <a:latin typeface="Century" panose="02040604050505020304" pitchFamily="18" charset="0"/>
                <a:ea typeface="ＭＳ 明朝" panose="02020609040205080304" pitchFamily="17" charset="-128"/>
                <a:cs typeface="Arial" panose="020B0604020202020204" pitchFamily="34" charset="0"/>
              </a:rPr>
              <a:t>・政策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30"/>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AutoShape 23"/>
          <p:cNvSpPr>
            <a:spLocks noChangeShapeType="1"/>
          </p:cNvSpPr>
          <p:nvPr/>
        </p:nvSpPr>
        <p:spPr bwMode="auto">
          <a:xfrm>
            <a:off x="7187436" y="4378984"/>
            <a:ext cx="314325" cy="3365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40172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2" y="542745"/>
            <a:ext cx="9601196" cy="787292"/>
          </a:xfrm>
        </p:spPr>
        <p:txBody>
          <a:bodyPr>
            <a:normAutofit/>
          </a:bodyPr>
          <a:lstStyle/>
          <a:p>
            <a:r>
              <a:rPr lang="ja-JP" altLang="ja-JP" sz="3600" dirty="0"/>
              <a:t>在日外国人に</a:t>
            </a:r>
            <a:r>
              <a:rPr lang="ja-JP" altLang="ja-JP" sz="3600" dirty="0" smtClean="0"/>
              <a:t>よるエスニック</a:t>
            </a:r>
            <a:r>
              <a:rPr lang="ja-JP" altLang="ja-JP" sz="3600" dirty="0"/>
              <a:t>・ビジネスの類型</a:t>
            </a:r>
            <a:endParaRPr kumimoji="1" lang="ja-JP" altLang="en-US" sz="36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607077865"/>
              </p:ext>
            </p:extLst>
          </p:nvPr>
        </p:nvGraphicFramePr>
        <p:xfrm>
          <a:off x="1295400" y="1235034"/>
          <a:ext cx="9601198" cy="4937760"/>
        </p:xfrm>
        <a:graphic>
          <a:graphicData uri="http://schemas.openxmlformats.org/drawingml/2006/table">
            <a:tbl>
              <a:tblPr firstRow="1" firstCol="1" bandRow="1">
                <a:tableStyleId>{5C22544A-7EE6-4342-B048-85BDC9FD1C3A}</a:tableStyleId>
              </a:tblPr>
              <a:tblGrid>
                <a:gridCol w="474022"/>
                <a:gridCol w="451263"/>
                <a:gridCol w="4073236"/>
                <a:gridCol w="4602677"/>
              </a:tblGrid>
              <a:tr h="264160">
                <a:tc rowSpan="2">
                  <a:txBody>
                    <a:bodyPr/>
                    <a:lstStyle/>
                    <a:p>
                      <a:pPr algn="just">
                        <a:spcAft>
                          <a:spcPts val="0"/>
                        </a:spcAft>
                      </a:pPr>
                      <a:r>
                        <a:rPr lang="en-US" sz="1600" kern="100" dirty="0">
                          <a:effectLst/>
                        </a:rPr>
                        <a:t> </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rowSpan="2">
                  <a:txBody>
                    <a:bodyPr/>
                    <a:lstStyle/>
                    <a:p>
                      <a:pPr algn="just">
                        <a:spcAft>
                          <a:spcPts val="0"/>
                        </a:spcAft>
                      </a:pPr>
                      <a:r>
                        <a:rPr lang="en-US" sz="1600" kern="100" dirty="0">
                          <a:effectLst/>
                        </a:rPr>
                        <a:t> </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gridSpan="2">
                  <a:txBody>
                    <a:bodyPr/>
                    <a:lstStyle/>
                    <a:p>
                      <a:pPr algn="ctr">
                        <a:spcAft>
                          <a:spcPts val="0"/>
                        </a:spcAft>
                      </a:pPr>
                      <a:r>
                        <a:rPr lang="ja-JP" sz="1600" kern="100" dirty="0">
                          <a:effectLst/>
                        </a:rPr>
                        <a:t>ビジネスの顧客</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hMerge="1">
                  <a:txBody>
                    <a:bodyPr/>
                    <a:lstStyle/>
                    <a:p>
                      <a:endParaRPr kumimoji="1" lang="ja-JP" altLang="en-US"/>
                    </a:p>
                  </a:txBody>
                  <a:tcPr/>
                </a:tc>
              </a:tr>
              <a:tr h="26416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dirty="0">
                          <a:effectLst/>
                        </a:rPr>
                        <a:t>同胞</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a:txBody>
                    <a:bodyPr/>
                    <a:lstStyle/>
                    <a:p>
                      <a:pPr algn="ctr">
                        <a:spcAft>
                          <a:spcPts val="0"/>
                        </a:spcAft>
                      </a:pPr>
                      <a:r>
                        <a:rPr lang="ja-JP" sz="1600" kern="100">
                          <a:effectLst/>
                        </a:rPr>
                        <a:t>それ以外</a:t>
                      </a:r>
                      <a:endParaRPr lang="ja-JP" sz="1600" kern="10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r>
              <a:tr h="1584959">
                <a:tc rowSpan="2">
                  <a:txBody>
                    <a:bodyPr/>
                    <a:lstStyle/>
                    <a:p>
                      <a:pPr marL="71755" marR="71755" algn="just">
                        <a:spcAft>
                          <a:spcPts val="0"/>
                        </a:spcAft>
                      </a:pPr>
                      <a:r>
                        <a:rPr lang="ja-JP" sz="1600" kern="100" dirty="0">
                          <a:effectLst/>
                        </a:rPr>
                        <a:t>提供する財・サービスの種類</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vert="eaVert" anchor="ctr"/>
                </a:tc>
                <a:tc>
                  <a:txBody>
                    <a:bodyPr/>
                    <a:lstStyle/>
                    <a:p>
                      <a:pPr marL="71755" marR="71755" algn="just">
                        <a:spcAft>
                          <a:spcPts val="0"/>
                        </a:spcAft>
                      </a:pPr>
                      <a:r>
                        <a:rPr lang="ja-JP" sz="1600" kern="100" dirty="0">
                          <a:effectLst/>
                        </a:rPr>
                        <a:t>エスニック財</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vert="eaVert" anchor="ctr"/>
                </a:tc>
                <a:tc>
                  <a:txBody>
                    <a:bodyPr/>
                    <a:lstStyle/>
                    <a:p>
                      <a:pPr algn="just">
                        <a:spcAft>
                          <a:spcPts val="0"/>
                        </a:spcAft>
                      </a:pPr>
                      <a:r>
                        <a:rPr lang="ja-JP" sz="1600" kern="100" dirty="0">
                          <a:effectLst/>
                        </a:rPr>
                        <a:t>＜エスニック市場のコア＞</a:t>
                      </a:r>
                    </a:p>
                    <a:p>
                      <a:pPr algn="just">
                        <a:spcAft>
                          <a:spcPts val="0"/>
                        </a:spcAft>
                      </a:pPr>
                      <a:r>
                        <a:rPr lang="ja-JP" sz="1600" kern="100" dirty="0">
                          <a:effectLst/>
                        </a:rPr>
                        <a:t>エスニック食品製造・販売、レストラン（多くの国籍）</a:t>
                      </a:r>
                    </a:p>
                    <a:p>
                      <a:pPr algn="just">
                        <a:spcAft>
                          <a:spcPts val="0"/>
                        </a:spcAft>
                      </a:pPr>
                      <a:r>
                        <a:rPr lang="ja-JP" sz="1600" kern="100" dirty="0">
                          <a:effectLst/>
                        </a:rPr>
                        <a:t>メディア（多くの国籍）</a:t>
                      </a:r>
                    </a:p>
                    <a:p>
                      <a:pPr algn="just">
                        <a:spcAft>
                          <a:spcPts val="0"/>
                        </a:spcAft>
                      </a:pPr>
                      <a:r>
                        <a:rPr lang="ja-JP" sz="1600" kern="100" dirty="0">
                          <a:effectLst/>
                        </a:rPr>
                        <a:t>電話カード販売（ブラジル等）</a:t>
                      </a:r>
                    </a:p>
                    <a:p>
                      <a:pPr algn="just">
                        <a:spcAft>
                          <a:spcPts val="0"/>
                        </a:spcAft>
                      </a:pPr>
                      <a:r>
                        <a:rPr lang="ja-JP" sz="1600" kern="100" dirty="0">
                          <a:effectLst/>
                        </a:rPr>
                        <a:t>ブティック（ブラジル、フィリピン）</a:t>
                      </a:r>
                    </a:p>
                    <a:p>
                      <a:pPr algn="just">
                        <a:spcAft>
                          <a:spcPts val="0"/>
                        </a:spcAft>
                      </a:pPr>
                      <a:r>
                        <a:rPr lang="ja-JP" sz="1600" kern="100" dirty="0">
                          <a:effectLst/>
                        </a:rPr>
                        <a:t>化粧品販売（ブラジル、フィリピン）</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a:txBody>
                    <a:bodyPr/>
                    <a:lstStyle/>
                    <a:p>
                      <a:pPr algn="just">
                        <a:spcAft>
                          <a:spcPts val="0"/>
                        </a:spcAft>
                      </a:pPr>
                      <a:r>
                        <a:rPr lang="ja-JP" sz="1600" kern="100" dirty="0">
                          <a:effectLst/>
                        </a:rPr>
                        <a:t>＜エスニック・ニッチ＞</a:t>
                      </a:r>
                    </a:p>
                    <a:p>
                      <a:pPr algn="just">
                        <a:spcAft>
                          <a:spcPts val="0"/>
                        </a:spcAft>
                      </a:pPr>
                      <a:r>
                        <a:rPr lang="ja-JP" sz="1600" kern="100" dirty="0">
                          <a:effectLst/>
                        </a:rPr>
                        <a:t>エスニック・レストラン（韓国・朝鮮、中国、タイ、インド、パキスタン、ベトナム）</a:t>
                      </a:r>
                    </a:p>
                    <a:p>
                      <a:pPr algn="just">
                        <a:spcAft>
                          <a:spcPts val="0"/>
                        </a:spcAft>
                      </a:pPr>
                      <a:r>
                        <a:rPr lang="ja-JP" sz="1600" kern="100" dirty="0">
                          <a:effectLst/>
                        </a:rPr>
                        <a:t>マッサージ（タイ）</a:t>
                      </a:r>
                    </a:p>
                    <a:p>
                      <a:pPr algn="just">
                        <a:spcAft>
                          <a:spcPts val="0"/>
                        </a:spcAft>
                      </a:pPr>
                      <a:r>
                        <a:rPr lang="ja-JP" sz="1600" kern="100" dirty="0">
                          <a:effectLst/>
                        </a:rPr>
                        <a:t>キムチ製造（韓国・朝鮮）</a:t>
                      </a:r>
                    </a:p>
                    <a:p>
                      <a:pPr algn="just">
                        <a:spcAft>
                          <a:spcPts val="0"/>
                        </a:spcAft>
                      </a:pPr>
                      <a:r>
                        <a:rPr lang="ja-JP" sz="1600" kern="100" dirty="0">
                          <a:effectLst/>
                        </a:rPr>
                        <a:t>気功、鍼灸（中国）</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r>
              <a:tr h="2377439">
                <a:tc vMerge="1">
                  <a:txBody>
                    <a:bodyPr/>
                    <a:lstStyle/>
                    <a:p>
                      <a:endParaRPr kumimoji="1" lang="ja-JP" altLang="en-US"/>
                    </a:p>
                  </a:txBody>
                  <a:tcPr/>
                </a:tc>
                <a:tc>
                  <a:txBody>
                    <a:bodyPr/>
                    <a:lstStyle/>
                    <a:p>
                      <a:pPr marL="71755" marR="71755" algn="just">
                        <a:spcAft>
                          <a:spcPts val="0"/>
                        </a:spcAft>
                      </a:pPr>
                      <a:r>
                        <a:rPr lang="ja-JP" sz="1600" kern="100" dirty="0">
                          <a:effectLst/>
                        </a:rPr>
                        <a:t>非エスニック財</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vert="eaVert" anchor="ctr"/>
                </a:tc>
                <a:tc>
                  <a:txBody>
                    <a:bodyPr/>
                    <a:lstStyle/>
                    <a:p>
                      <a:pPr algn="just">
                        <a:spcAft>
                          <a:spcPts val="0"/>
                        </a:spcAft>
                      </a:pPr>
                      <a:r>
                        <a:rPr lang="ja-JP" sz="1600" kern="100" dirty="0">
                          <a:effectLst/>
                        </a:rPr>
                        <a:t>＜言語的障壁にもとづく市場＞</a:t>
                      </a:r>
                    </a:p>
                    <a:p>
                      <a:pPr algn="just">
                        <a:spcAft>
                          <a:spcPts val="0"/>
                        </a:spcAft>
                      </a:pPr>
                      <a:r>
                        <a:rPr lang="ja-JP" sz="1600" kern="100" dirty="0">
                          <a:effectLst/>
                        </a:rPr>
                        <a:t>旅行社（多くの国籍）</a:t>
                      </a:r>
                    </a:p>
                    <a:p>
                      <a:pPr algn="just">
                        <a:spcAft>
                          <a:spcPts val="0"/>
                        </a:spcAft>
                      </a:pPr>
                      <a:r>
                        <a:rPr lang="ja-JP" sz="1600" kern="100" dirty="0">
                          <a:effectLst/>
                        </a:rPr>
                        <a:t>インターネットカフェ（中国）</a:t>
                      </a:r>
                    </a:p>
                    <a:p>
                      <a:pPr algn="just">
                        <a:spcAft>
                          <a:spcPts val="0"/>
                        </a:spcAft>
                      </a:pPr>
                      <a:r>
                        <a:rPr lang="ja-JP" sz="1600" kern="100" dirty="0">
                          <a:effectLst/>
                        </a:rPr>
                        <a:t>自動車教習所（中国）</a:t>
                      </a:r>
                    </a:p>
                    <a:p>
                      <a:pPr algn="just">
                        <a:spcAft>
                          <a:spcPts val="0"/>
                        </a:spcAft>
                      </a:pPr>
                      <a:r>
                        <a:rPr lang="ja-JP" sz="1600" kern="100" dirty="0">
                          <a:effectLst/>
                        </a:rPr>
                        <a:t>パソコン店（ブラジル）</a:t>
                      </a:r>
                    </a:p>
                    <a:p>
                      <a:pPr algn="just">
                        <a:spcAft>
                          <a:spcPts val="0"/>
                        </a:spcAft>
                      </a:pPr>
                      <a:r>
                        <a:rPr lang="ja-JP" sz="1600" kern="100" dirty="0">
                          <a:effectLst/>
                        </a:rPr>
                        <a:t>美容院（韓国、ブラジル）</a:t>
                      </a:r>
                    </a:p>
                    <a:p>
                      <a:pPr algn="just">
                        <a:spcAft>
                          <a:spcPts val="0"/>
                        </a:spcAft>
                      </a:pPr>
                      <a:r>
                        <a:rPr lang="ja-JP" sz="1600" kern="100" dirty="0">
                          <a:effectLst/>
                        </a:rPr>
                        <a:t>不動産仲介（ブラジル）</a:t>
                      </a:r>
                    </a:p>
                    <a:p>
                      <a:pPr algn="just">
                        <a:spcAft>
                          <a:spcPts val="0"/>
                        </a:spcAft>
                      </a:pPr>
                      <a:r>
                        <a:rPr lang="ja-JP" sz="1600" kern="100" dirty="0">
                          <a:effectLst/>
                        </a:rPr>
                        <a:t>自動車販売（ブラジル）</a:t>
                      </a:r>
                    </a:p>
                    <a:p>
                      <a:pPr algn="just">
                        <a:spcAft>
                          <a:spcPts val="0"/>
                        </a:spcAft>
                      </a:pPr>
                      <a:r>
                        <a:rPr lang="ja-JP" sz="1600" kern="100" dirty="0">
                          <a:effectLst/>
                        </a:rPr>
                        <a:t>広告代理店（ブラジル）</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a:txBody>
                    <a:bodyPr/>
                    <a:lstStyle/>
                    <a:p>
                      <a:pPr algn="just">
                        <a:spcAft>
                          <a:spcPts val="0"/>
                        </a:spcAft>
                      </a:pPr>
                      <a:r>
                        <a:rPr lang="ja-JP" sz="1600" kern="100" dirty="0">
                          <a:effectLst/>
                        </a:rPr>
                        <a:t>＜移民企業ニッチ＞</a:t>
                      </a:r>
                    </a:p>
                    <a:p>
                      <a:pPr algn="just">
                        <a:spcAft>
                          <a:spcPts val="0"/>
                        </a:spcAft>
                      </a:pPr>
                      <a:r>
                        <a:rPr lang="ja-JP" sz="1600" kern="100" dirty="0">
                          <a:effectLst/>
                        </a:rPr>
                        <a:t>パチンコ（韓国・朝鮮）</a:t>
                      </a:r>
                    </a:p>
                    <a:p>
                      <a:pPr algn="just">
                        <a:spcAft>
                          <a:spcPts val="0"/>
                        </a:spcAft>
                      </a:pPr>
                      <a:r>
                        <a:rPr lang="ja-JP" sz="1600" kern="100" dirty="0">
                          <a:effectLst/>
                        </a:rPr>
                        <a:t>サンダル・靴製造（韓国・朝鮮）</a:t>
                      </a:r>
                    </a:p>
                    <a:p>
                      <a:pPr algn="just">
                        <a:spcAft>
                          <a:spcPts val="0"/>
                        </a:spcAft>
                      </a:pPr>
                      <a:r>
                        <a:rPr lang="ja-JP" sz="1600" u="sng" kern="100" dirty="0">
                          <a:effectLst/>
                        </a:rPr>
                        <a:t>金属リサイクル</a:t>
                      </a:r>
                      <a:r>
                        <a:rPr lang="ja-JP" sz="1600" kern="100" dirty="0">
                          <a:effectLst/>
                        </a:rPr>
                        <a:t>（韓国・朝鮮）</a:t>
                      </a:r>
                    </a:p>
                    <a:p>
                      <a:pPr algn="just">
                        <a:spcAft>
                          <a:spcPts val="0"/>
                        </a:spcAft>
                      </a:pPr>
                      <a:r>
                        <a:rPr lang="ja-JP" sz="1600" kern="100" dirty="0">
                          <a:effectLst/>
                        </a:rPr>
                        <a:t>システム開発（中国）</a:t>
                      </a:r>
                    </a:p>
                    <a:p>
                      <a:pPr algn="just">
                        <a:spcAft>
                          <a:spcPts val="0"/>
                        </a:spcAft>
                      </a:pPr>
                      <a:r>
                        <a:rPr lang="ja-JP" sz="1600" kern="100" dirty="0">
                          <a:effectLst/>
                        </a:rPr>
                        <a:t>繊維卸売（インド）</a:t>
                      </a:r>
                    </a:p>
                    <a:p>
                      <a:pPr algn="just">
                        <a:spcAft>
                          <a:spcPts val="0"/>
                        </a:spcAft>
                      </a:pPr>
                      <a:r>
                        <a:rPr lang="ja-JP" sz="1600" u="sng" kern="100" dirty="0">
                          <a:effectLst/>
                        </a:rPr>
                        <a:t>中古車貿易</a:t>
                      </a:r>
                      <a:r>
                        <a:rPr lang="ja-JP" sz="1600" kern="100" dirty="0">
                          <a:effectLst/>
                        </a:rPr>
                        <a:t>（パキスタン、バングラデシュ、スリランカ、イラン）</a:t>
                      </a:r>
                    </a:p>
                    <a:p>
                      <a:pPr algn="just">
                        <a:spcAft>
                          <a:spcPts val="0"/>
                        </a:spcAft>
                      </a:pPr>
                      <a:r>
                        <a:rPr lang="ja-JP" sz="1600" u="sng" kern="100" dirty="0">
                          <a:effectLst/>
                        </a:rPr>
                        <a:t>中古電化品輸出</a:t>
                      </a:r>
                      <a:r>
                        <a:rPr lang="ja-JP" sz="1600" kern="100" dirty="0">
                          <a:effectLst/>
                        </a:rPr>
                        <a:t>（ベトナム）</a:t>
                      </a:r>
                    </a:p>
                    <a:p>
                      <a:pPr algn="just">
                        <a:spcAft>
                          <a:spcPts val="0"/>
                        </a:spcAft>
                      </a:pPr>
                      <a:r>
                        <a:rPr lang="ja-JP" sz="1600" kern="100" dirty="0">
                          <a:effectLst/>
                        </a:rPr>
                        <a:t>電気工事（南米）</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r>
              <a:tr h="264160">
                <a:tc gridSpan="4">
                  <a:txBody>
                    <a:bodyPr/>
                    <a:lstStyle/>
                    <a:p>
                      <a:pPr algn="just">
                        <a:spcAft>
                          <a:spcPts val="0"/>
                        </a:spcAft>
                      </a:pPr>
                      <a:r>
                        <a:rPr lang="ja-JP" sz="1600" kern="100" dirty="0">
                          <a:effectLst/>
                        </a:rPr>
                        <a:t>出典： </a:t>
                      </a:r>
                      <a:r>
                        <a:rPr lang="en-US" sz="1600" kern="100" dirty="0">
                          <a:effectLst/>
                        </a:rPr>
                        <a:t>I. Kim</a:t>
                      </a:r>
                      <a:r>
                        <a:rPr lang="ja-JP" sz="1600" kern="100" dirty="0">
                          <a:effectLst/>
                        </a:rPr>
                        <a:t>［</a:t>
                      </a:r>
                      <a:r>
                        <a:rPr lang="en-US" sz="1600" kern="100" dirty="0">
                          <a:effectLst/>
                        </a:rPr>
                        <a:t>1987, 228</a:t>
                      </a:r>
                      <a:r>
                        <a:rPr lang="ja-JP" sz="1600" kern="100" dirty="0">
                          <a:effectLst/>
                        </a:rPr>
                        <a:t>］の図をもとに樋口が作成［樋口</a:t>
                      </a:r>
                      <a:r>
                        <a:rPr lang="en-US" sz="1600" kern="100" dirty="0">
                          <a:effectLst/>
                        </a:rPr>
                        <a:t>2012, 9</a:t>
                      </a:r>
                      <a:r>
                        <a:rPr lang="ja-JP" sz="1600" kern="100" dirty="0">
                          <a:effectLst/>
                        </a:rPr>
                        <a:t>］。下線は筆者。</a:t>
                      </a:r>
                      <a:endParaRPr lang="ja-JP" sz="16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0915" marR="60915"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9"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3066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776" y="771895"/>
            <a:ext cx="9601196" cy="819399"/>
          </a:xfrm>
        </p:spPr>
        <p:txBody>
          <a:bodyPr/>
          <a:lstStyle/>
          <a:p>
            <a:r>
              <a:rPr kumimoji="1" lang="ja-JP" altLang="en-US" dirty="0" smtClean="0"/>
              <a:t>人的資本と社会関係資本</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84364290"/>
              </p:ext>
            </p:extLst>
          </p:nvPr>
        </p:nvGraphicFramePr>
        <p:xfrm>
          <a:off x="1295400" y="1662545"/>
          <a:ext cx="9601200" cy="4389120"/>
        </p:xfrm>
        <a:graphic>
          <a:graphicData uri="http://schemas.openxmlformats.org/drawingml/2006/table">
            <a:tbl>
              <a:tblPr firstRow="1" bandRow="1">
                <a:tableStyleId>{5C22544A-7EE6-4342-B048-85BDC9FD1C3A}</a:tableStyleId>
              </a:tblPr>
              <a:tblGrid>
                <a:gridCol w="1720932"/>
                <a:gridCol w="1650671"/>
                <a:gridCol w="6229597"/>
              </a:tblGrid>
              <a:tr h="785764">
                <a:tc>
                  <a:txBody>
                    <a:bodyPr/>
                    <a:lstStyle/>
                    <a:p>
                      <a:pPr algn="ctr"/>
                      <a:endParaRPr kumimoji="1" lang="en-US" altLang="ja-JP" dirty="0" smtClean="0"/>
                    </a:p>
                    <a:p>
                      <a:pPr algn="ctr"/>
                      <a:r>
                        <a:rPr kumimoji="1" lang="ja-JP" altLang="en-US" dirty="0" smtClean="0"/>
                        <a:t>条件</a:t>
                      </a:r>
                      <a:endParaRPr kumimoji="1" lang="ja-JP" altLang="en-US" dirty="0"/>
                    </a:p>
                  </a:txBody>
                  <a:tcPr/>
                </a:tc>
                <a:tc>
                  <a:txBody>
                    <a:bodyPr/>
                    <a:lstStyle/>
                    <a:p>
                      <a:pPr algn="ctr"/>
                      <a:r>
                        <a:rPr kumimoji="1" lang="ja-JP" altLang="en-US" dirty="0" smtClean="0"/>
                        <a:t>相互作用</a:t>
                      </a:r>
                      <a:endParaRPr kumimoji="1" lang="en-US" altLang="ja-JP" dirty="0" smtClean="0"/>
                    </a:p>
                    <a:p>
                      <a:pPr algn="ctr"/>
                      <a:r>
                        <a:rPr kumimoji="1" lang="ja-JP" altLang="en-US" dirty="0" smtClean="0"/>
                        <a:t>モデルとの</a:t>
                      </a:r>
                      <a:endParaRPr kumimoji="1" lang="en-US" altLang="ja-JP" dirty="0" smtClean="0"/>
                    </a:p>
                    <a:p>
                      <a:pPr algn="ctr"/>
                      <a:r>
                        <a:rPr kumimoji="1" lang="ja-JP" altLang="en-US" dirty="0" smtClean="0"/>
                        <a:t>対応</a:t>
                      </a:r>
                      <a:endParaRPr kumimoji="1" lang="ja-JP" altLang="en-US" dirty="0"/>
                    </a:p>
                  </a:txBody>
                  <a:tcPr/>
                </a:tc>
                <a:tc>
                  <a:txBody>
                    <a:bodyPr/>
                    <a:lstStyle/>
                    <a:p>
                      <a:pPr algn="ctr"/>
                      <a:endParaRPr kumimoji="1" lang="en-US" altLang="ja-JP" dirty="0" smtClean="0"/>
                    </a:p>
                    <a:p>
                      <a:pPr algn="ctr"/>
                      <a:r>
                        <a:rPr kumimoji="1" lang="ja-JP" altLang="en-US" dirty="0" smtClean="0"/>
                        <a:t>調査結果</a:t>
                      </a:r>
                      <a:endParaRPr kumimoji="1" lang="ja-JP" altLang="en-US" dirty="0"/>
                    </a:p>
                  </a:txBody>
                  <a:tcPr/>
                </a:tc>
              </a:tr>
              <a:tr h="1043036">
                <a:tc>
                  <a:txBody>
                    <a:bodyPr/>
                    <a:lstStyle/>
                    <a:p>
                      <a:r>
                        <a:rPr kumimoji="1" lang="ja-JP" altLang="en-US" dirty="0" smtClean="0"/>
                        <a:t>人的資本</a:t>
                      </a:r>
                      <a:endParaRPr kumimoji="1" lang="en-US" altLang="ja-JP" dirty="0" smtClean="0"/>
                    </a:p>
                    <a:p>
                      <a:r>
                        <a:rPr kumimoji="1" lang="ja-JP" altLang="en-US" dirty="0" smtClean="0"/>
                        <a:t>→学歴や職歴</a:t>
                      </a:r>
                      <a:endParaRPr kumimoji="1" lang="ja-JP" altLang="en-US" dirty="0"/>
                    </a:p>
                  </a:txBody>
                  <a:tcPr/>
                </a:tc>
                <a:tc>
                  <a:txBody>
                    <a:bodyPr/>
                    <a:lstStyle/>
                    <a:p>
                      <a:r>
                        <a:rPr kumimoji="1" lang="ja-JP" altLang="en-US" dirty="0" smtClean="0"/>
                        <a:t>所与の条件</a:t>
                      </a:r>
                      <a:endParaRPr kumimoji="1" lang="ja-JP" altLang="en-US" dirty="0"/>
                    </a:p>
                  </a:txBody>
                  <a:tcPr/>
                </a:tc>
                <a:tc>
                  <a:txBody>
                    <a:bodyPr/>
                    <a:lstStyle/>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学歴</a:t>
                      </a:r>
                      <a:r>
                        <a:rPr kumimoji="1" lang="ja-JP" altLang="en-US" sz="1800" kern="1200" dirty="0" smtClean="0">
                          <a:solidFill>
                            <a:schemeClr val="dk1"/>
                          </a:solidFill>
                          <a:effectLst/>
                          <a:latin typeface="+mn-lt"/>
                          <a:ea typeface="+mn-ea"/>
                          <a:cs typeface="+mn-cs"/>
                        </a:rPr>
                        <a:t>は、</a:t>
                      </a:r>
                      <a:r>
                        <a:rPr kumimoji="1" lang="ja-JP" altLang="ja-JP" sz="1800" kern="1200" dirty="0" smtClean="0">
                          <a:solidFill>
                            <a:schemeClr val="dk1"/>
                          </a:solidFill>
                          <a:effectLst/>
                          <a:latin typeface="+mn-lt"/>
                          <a:ea typeface="+mn-ea"/>
                          <a:cs typeface="+mn-cs"/>
                        </a:rPr>
                        <a:t>出身国の進学率の傾向からみて高い</a:t>
                      </a:r>
                      <a:r>
                        <a:rPr kumimoji="1" lang="ja-JP" altLang="en-US"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職歴は、来日前は学生、勤め人、自営業者が混在</a:t>
                      </a:r>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来日直後は勤め人、特に工場労働者が多い。その後、同胞企業で勤め人として経験を積み、数年後には独立</a:t>
                      </a:r>
                      <a:r>
                        <a:rPr kumimoji="1" lang="ja-JP" altLang="en-US" sz="1800" kern="1200" dirty="0" smtClean="0">
                          <a:solidFill>
                            <a:schemeClr val="dk1"/>
                          </a:solidFill>
                          <a:effectLst/>
                          <a:latin typeface="+mn-lt"/>
                          <a:ea typeface="+mn-ea"/>
                          <a:cs typeface="+mn-cs"/>
                        </a:rPr>
                        <a:t>起業</a:t>
                      </a:r>
                      <a:r>
                        <a:rPr kumimoji="1" lang="ja-JP" altLang="ja-JP" sz="1800" kern="1200" dirty="0" smtClean="0">
                          <a:solidFill>
                            <a:schemeClr val="dk1"/>
                          </a:solidFill>
                          <a:effectLst/>
                          <a:latin typeface="+mn-lt"/>
                          <a:ea typeface="+mn-ea"/>
                          <a:cs typeface="+mn-cs"/>
                        </a:rPr>
                        <a:t>する道筋がみられる。</a:t>
                      </a:r>
                      <a:endParaRPr kumimoji="1" lang="en-US" altLang="ja-JP" sz="1800" kern="1200" dirty="0" smtClean="0">
                        <a:solidFill>
                          <a:schemeClr val="dk1"/>
                        </a:solidFill>
                        <a:effectLst/>
                        <a:latin typeface="+mn-lt"/>
                        <a:ea typeface="+mn-ea"/>
                        <a:cs typeface="+mn-cs"/>
                      </a:endParaRPr>
                    </a:p>
                  </a:txBody>
                  <a:tcPr/>
                </a:tc>
              </a:tr>
              <a:tr h="1198804">
                <a:tc>
                  <a:txBody>
                    <a:bodyPr/>
                    <a:lstStyle/>
                    <a:p>
                      <a:r>
                        <a:rPr kumimoji="1" lang="ja-JP" altLang="en-US" dirty="0" smtClean="0"/>
                        <a:t>社会関係資本</a:t>
                      </a:r>
                      <a:endParaRPr kumimoji="1" lang="en-US" altLang="ja-JP" dirty="0" smtClean="0"/>
                    </a:p>
                    <a:p>
                      <a:r>
                        <a:rPr kumimoji="1" lang="ja-JP" altLang="en-US" dirty="0" smtClean="0"/>
                        <a:t>→ネットワーク</a:t>
                      </a:r>
                      <a:endParaRPr kumimoji="1" lang="ja-JP" altLang="en-US" dirty="0"/>
                    </a:p>
                  </a:txBody>
                  <a:tcPr/>
                </a:tc>
                <a:tc>
                  <a:txBody>
                    <a:bodyPr/>
                    <a:lstStyle/>
                    <a:p>
                      <a:r>
                        <a:rPr kumimoji="1" lang="ja-JP" altLang="en-US" dirty="0" smtClean="0"/>
                        <a:t>資源動員</a:t>
                      </a:r>
                      <a:endParaRPr kumimoji="1" lang="ja-JP" altLang="en-US" dirty="0"/>
                    </a:p>
                  </a:txBody>
                  <a:tcPr/>
                </a:tc>
                <a:tc>
                  <a:txBody>
                    <a:bodyPr/>
                    <a:lstStyle/>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日本人配偶者は、在留資格を保障し、起業後は共同経営者、家族従業員、保証人としてビジネスを支える外部資源獲得経路として機能</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同胞</a:t>
                      </a:r>
                      <a:r>
                        <a:rPr kumimoji="1" lang="ja-JP" altLang="en-US" sz="1800" kern="1200" dirty="0" smtClean="0">
                          <a:solidFill>
                            <a:schemeClr val="dk1"/>
                          </a:solidFill>
                          <a:effectLst/>
                          <a:latin typeface="+mn-lt"/>
                          <a:ea typeface="+mn-ea"/>
                          <a:cs typeface="+mn-cs"/>
                        </a:rPr>
                        <a:t>ネットワーク</a:t>
                      </a:r>
                      <a:r>
                        <a:rPr kumimoji="1" lang="ja-JP" altLang="ja-JP" sz="1800" kern="1200" dirty="0" smtClean="0">
                          <a:solidFill>
                            <a:schemeClr val="dk1"/>
                          </a:solidFill>
                          <a:effectLst/>
                          <a:latin typeface="+mn-lt"/>
                          <a:ea typeface="+mn-ea"/>
                          <a:cs typeface="+mn-cs"/>
                        </a:rPr>
                        <a:t>は起業のきっかけを与え、</a:t>
                      </a:r>
                      <a:r>
                        <a:rPr kumimoji="1" lang="ja-JP" altLang="en-US" sz="1800" kern="1200" dirty="0" smtClean="0">
                          <a:solidFill>
                            <a:schemeClr val="dk1"/>
                          </a:solidFill>
                          <a:effectLst/>
                          <a:latin typeface="+mn-lt"/>
                          <a:ea typeface="+mn-ea"/>
                          <a:cs typeface="+mn-cs"/>
                        </a:rPr>
                        <a:t>起業後は情報交換や運転資金の貸借など、</a:t>
                      </a:r>
                      <a:r>
                        <a:rPr kumimoji="1" lang="ja-JP" altLang="ja-JP" sz="1800" kern="1200" dirty="0" smtClean="0">
                          <a:solidFill>
                            <a:schemeClr val="dk1"/>
                          </a:solidFill>
                          <a:effectLst/>
                          <a:latin typeface="+mn-lt"/>
                          <a:ea typeface="+mn-ea"/>
                          <a:cs typeface="+mn-cs"/>
                        </a:rPr>
                        <a:t>事業展開の方向性を規定する要素となる</a:t>
                      </a:r>
                      <a:r>
                        <a:rPr kumimoji="1" lang="ja-JP" altLang="en-US" sz="1800" kern="1200" dirty="0" smtClean="0">
                          <a:solidFill>
                            <a:schemeClr val="dk1"/>
                          </a:solidFill>
                          <a:effectLst/>
                          <a:latin typeface="+mn-lt"/>
                          <a:ea typeface="+mn-ea"/>
                          <a:cs typeface="+mn-cs"/>
                        </a:rPr>
                        <a:t>（信頼と属性原理の関係性）</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・非同胞ネットワークは事業外部の取引相手や事業内部の従業員など場面ごとに使い分けられる</a:t>
                      </a:r>
                      <a:endParaRPr kumimoji="1" lang="ja-JP" altLang="en-US" dirty="0"/>
                    </a:p>
                  </a:txBody>
                  <a:tcPr/>
                </a:tc>
              </a:tr>
            </a:tbl>
          </a:graphicData>
        </a:graphic>
      </p:graphicFrame>
    </p:spTree>
    <p:extLst>
      <p:ext uri="{BB962C8B-B14F-4D97-AF65-F5344CB8AC3E}">
        <p14:creationId xmlns:p14="http://schemas.microsoft.com/office/powerpoint/2010/main" val="75917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7277" y="542745"/>
            <a:ext cx="9601196" cy="1303867"/>
          </a:xfrm>
        </p:spPr>
        <p:txBody>
          <a:bodyPr/>
          <a:lstStyle/>
          <a:p>
            <a:r>
              <a:rPr kumimoji="1" lang="ja-JP" altLang="en-US" dirty="0" smtClean="0"/>
              <a:t>機会構造</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27350938"/>
              </p:ext>
            </p:extLst>
          </p:nvPr>
        </p:nvGraphicFramePr>
        <p:xfrm>
          <a:off x="1295400" y="1520042"/>
          <a:ext cx="9601200" cy="4023360"/>
        </p:xfrm>
        <a:graphic>
          <a:graphicData uri="http://schemas.openxmlformats.org/drawingml/2006/table">
            <a:tbl>
              <a:tblPr firstRow="1" bandRow="1">
                <a:tableStyleId>{5C22544A-7EE6-4342-B048-85BDC9FD1C3A}</a:tableStyleId>
              </a:tblPr>
              <a:tblGrid>
                <a:gridCol w="1887187"/>
                <a:gridCol w="1888177"/>
                <a:gridCol w="5825836"/>
              </a:tblGrid>
              <a:tr h="843148">
                <a:tc>
                  <a:txBody>
                    <a:bodyPr/>
                    <a:lstStyle/>
                    <a:p>
                      <a:pPr algn="ctr"/>
                      <a:r>
                        <a:rPr kumimoji="1" lang="ja-JP" altLang="en-US" dirty="0" smtClean="0"/>
                        <a:t>条件</a:t>
                      </a:r>
                      <a:endParaRPr kumimoji="1" lang="ja-JP" altLang="en-US" dirty="0"/>
                    </a:p>
                  </a:txBody>
                  <a:tcPr/>
                </a:tc>
                <a:tc>
                  <a:txBody>
                    <a:bodyPr/>
                    <a:lstStyle/>
                    <a:p>
                      <a:pPr algn="ctr"/>
                      <a:r>
                        <a:rPr kumimoji="1" lang="ja-JP" altLang="en-US" dirty="0" smtClean="0"/>
                        <a:t>相互作用</a:t>
                      </a:r>
                      <a:endParaRPr kumimoji="1" lang="en-US" altLang="ja-JP" dirty="0" smtClean="0"/>
                    </a:p>
                    <a:p>
                      <a:pPr algn="ctr"/>
                      <a:r>
                        <a:rPr kumimoji="1" lang="ja-JP" altLang="en-US" dirty="0" smtClean="0"/>
                        <a:t>モデルとの</a:t>
                      </a:r>
                      <a:endParaRPr kumimoji="1" lang="en-US" altLang="ja-JP" dirty="0" smtClean="0"/>
                    </a:p>
                    <a:p>
                      <a:pPr algn="ctr"/>
                      <a:r>
                        <a:rPr kumimoji="1" lang="ja-JP" altLang="en-US" dirty="0" smtClean="0"/>
                        <a:t>対応</a:t>
                      </a:r>
                      <a:endParaRPr kumimoji="1" lang="ja-JP"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dirty="0" smtClean="0"/>
                        <a:t>調査結果</a:t>
                      </a:r>
                    </a:p>
                    <a:p>
                      <a:pPr algn="ctr"/>
                      <a:endParaRPr kumimoji="1" lang="ja-JP" altLang="en-US" dirty="0"/>
                    </a:p>
                  </a:txBody>
                  <a:tcPr/>
                </a:tc>
              </a:tr>
              <a:tr h="2968513">
                <a:tc>
                  <a:txBody>
                    <a:bodyPr/>
                    <a:lstStyle/>
                    <a:p>
                      <a:r>
                        <a:rPr kumimoji="1" lang="ja-JP" altLang="en-US" dirty="0" smtClean="0"/>
                        <a:t>機会構造</a:t>
                      </a:r>
                      <a:endParaRPr kumimoji="1" lang="en-US" altLang="ja-JP" dirty="0" smtClean="0"/>
                    </a:p>
                    <a:p>
                      <a:r>
                        <a:rPr kumimoji="1" lang="ja-JP" altLang="en-US" dirty="0" smtClean="0"/>
                        <a:t>→</a:t>
                      </a:r>
                      <a:r>
                        <a:rPr kumimoji="1" lang="ja-JP" altLang="ja-JP" sz="1800" kern="1200" dirty="0" smtClean="0">
                          <a:solidFill>
                            <a:schemeClr val="dk1"/>
                          </a:solidFill>
                          <a:effectLst/>
                          <a:latin typeface="+mn-lt"/>
                          <a:ea typeface="+mn-ea"/>
                          <a:cs typeface="+mn-cs"/>
                        </a:rPr>
                        <a:t>エスニック・ビジネスの誕生・成長を規定する外生的条件</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→環境</a:t>
                      </a:r>
                      <a:endParaRPr kumimoji="1" lang="en-US" altLang="ja-JP" sz="1800" kern="1200" dirty="0" smtClean="0">
                        <a:solidFill>
                          <a:schemeClr val="dk1"/>
                        </a:solidFill>
                        <a:effectLst/>
                        <a:latin typeface="+mn-lt"/>
                        <a:ea typeface="+mn-ea"/>
                        <a:cs typeface="+mn-cs"/>
                      </a:endParaRPr>
                    </a:p>
                  </a:txBody>
                  <a:tcPr/>
                </a:tc>
                <a:tc>
                  <a:txBody>
                    <a:bodyPr/>
                    <a:lstStyle/>
                    <a:p>
                      <a:r>
                        <a:rPr kumimoji="1" lang="ja-JP" altLang="en-US" dirty="0" smtClean="0"/>
                        <a:t>経営への</a:t>
                      </a:r>
                      <a:endParaRPr kumimoji="1" lang="en-US" altLang="ja-JP" dirty="0" smtClean="0"/>
                    </a:p>
                    <a:p>
                      <a:r>
                        <a:rPr kumimoji="1" lang="ja-JP" altLang="en-US" dirty="0" smtClean="0"/>
                        <a:t>参入条件</a:t>
                      </a:r>
                      <a:endParaRPr kumimoji="1" lang="ja-JP" altLang="en-US" dirty="0"/>
                    </a:p>
                  </a:txBody>
                  <a:tcPr/>
                </a:tc>
                <a:tc>
                  <a:txBody>
                    <a:bodyPr/>
                    <a:lstStyle/>
                    <a:p>
                      <a:r>
                        <a:rPr kumimoji="1" lang="ja-JP" altLang="en-US" dirty="0" smtClean="0"/>
                        <a:t>・</a:t>
                      </a:r>
                      <a:r>
                        <a:rPr kumimoji="1" lang="ja-JP" altLang="ja-JP" sz="1800" kern="1200" dirty="0" smtClean="0">
                          <a:solidFill>
                            <a:schemeClr val="dk1"/>
                          </a:solidFill>
                          <a:effectLst/>
                          <a:latin typeface="+mn-lt"/>
                          <a:ea typeface="+mn-ea"/>
                          <a:cs typeface="+mn-cs"/>
                        </a:rPr>
                        <a:t>法制度</a:t>
                      </a:r>
                      <a:r>
                        <a:rPr kumimoji="1" lang="ja-JP" altLang="en-US" sz="1800" kern="1200" dirty="0" smtClean="0">
                          <a:solidFill>
                            <a:schemeClr val="dk1"/>
                          </a:solidFill>
                          <a:effectLst/>
                          <a:latin typeface="+mn-lt"/>
                          <a:ea typeface="+mn-ea"/>
                          <a:cs typeface="+mn-cs"/>
                        </a:rPr>
                        <a:t>：</a:t>
                      </a:r>
                      <a:r>
                        <a:rPr kumimoji="1" lang="ja-JP" altLang="en-US" dirty="0" smtClean="0"/>
                        <a:t>各国における</a:t>
                      </a:r>
                      <a:r>
                        <a:rPr kumimoji="1" lang="ja-JP" altLang="ja-JP" sz="1800" kern="1200" dirty="0" smtClean="0">
                          <a:solidFill>
                            <a:schemeClr val="dk1"/>
                          </a:solidFill>
                          <a:effectLst/>
                          <a:latin typeface="+mn-lt"/>
                          <a:ea typeface="+mn-ea"/>
                          <a:cs typeface="+mn-cs"/>
                        </a:rPr>
                        <a:t>入管法（移民法）</a:t>
                      </a:r>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道路交通法</a:t>
                      </a:r>
                      <a:r>
                        <a:rPr kumimoji="1" lang="ja-JP" altLang="en-US" sz="1800" kern="1200" dirty="0" smtClean="0">
                          <a:solidFill>
                            <a:schemeClr val="dk1"/>
                          </a:solidFill>
                          <a:effectLst/>
                          <a:latin typeface="+mn-lt"/>
                          <a:ea typeface="+mn-ea"/>
                          <a:cs typeface="+mn-cs"/>
                        </a:rPr>
                        <a:t>、中古車の貿易規制変更</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経済情勢</a:t>
                      </a:r>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為替相場</a:t>
                      </a:r>
                      <a:r>
                        <a:rPr kumimoji="1" lang="ja-JP" altLang="en-US" sz="1800" kern="1200" dirty="0" smtClean="0">
                          <a:solidFill>
                            <a:schemeClr val="dk1"/>
                          </a:solidFill>
                          <a:effectLst/>
                          <a:latin typeface="+mn-lt"/>
                          <a:ea typeface="+mn-ea"/>
                          <a:cs typeface="+mn-cs"/>
                        </a:rPr>
                        <a:t>の変動、</a:t>
                      </a:r>
                      <a:r>
                        <a:rPr kumimoji="1" lang="ja-JP" altLang="ja-JP" sz="1800" kern="1200" dirty="0" smtClean="0">
                          <a:solidFill>
                            <a:schemeClr val="dk1"/>
                          </a:solidFill>
                          <a:effectLst/>
                          <a:latin typeface="+mn-lt"/>
                          <a:ea typeface="+mn-ea"/>
                          <a:cs typeface="+mn-cs"/>
                        </a:rPr>
                        <a:t>景気変動</a:t>
                      </a:r>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中古車市場</a:t>
                      </a:r>
                      <a:r>
                        <a:rPr kumimoji="1" lang="ja-JP" altLang="en-US" sz="1800" kern="1200" dirty="0" smtClean="0">
                          <a:solidFill>
                            <a:schemeClr val="dk1"/>
                          </a:solidFill>
                          <a:effectLst/>
                          <a:latin typeface="+mn-lt"/>
                          <a:ea typeface="+mn-ea"/>
                          <a:cs typeface="+mn-cs"/>
                        </a:rPr>
                        <a:t>の</a:t>
                      </a:r>
                      <a:r>
                        <a:rPr kumimoji="1" lang="ja-JP" altLang="ja-JP" sz="1800" kern="1200" dirty="0" smtClean="0">
                          <a:solidFill>
                            <a:schemeClr val="dk1"/>
                          </a:solidFill>
                          <a:effectLst/>
                          <a:latin typeface="+mn-lt"/>
                          <a:ea typeface="+mn-ea"/>
                          <a:cs typeface="+mn-cs"/>
                        </a:rPr>
                        <a:t>動向</a:t>
                      </a:r>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商習慣</a:t>
                      </a:r>
                      <a:r>
                        <a:rPr kumimoji="1" lang="ja-JP" altLang="en-US" sz="1800" kern="1200" dirty="0" smtClean="0">
                          <a:solidFill>
                            <a:schemeClr val="dk1"/>
                          </a:solidFill>
                          <a:effectLst/>
                          <a:latin typeface="+mn-lt"/>
                          <a:ea typeface="+mn-ea"/>
                          <a:cs typeface="+mn-cs"/>
                        </a:rPr>
                        <a:t>の</a:t>
                      </a:r>
                      <a:r>
                        <a:rPr kumimoji="1" lang="ja-JP" altLang="ja-JP" sz="1800" kern="1200" dirty="0" smtClean="0">
                          <a:solidFill>
                            <a:schemeClr val="dk1"/>
                          </a:solidFill>
                          <a:effectLst/>
                          <a:latin typeface="+mn-lt"/>
                          <a:ea typeface="+mn-ea"/>
                          <a:cs typeface="+mn-cs"/>
                        </a:rPr>
                        <a:t>変化</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・政治変動：ソ連崩壊、アフガニスタン内戦、イラク戦争等</a:t>
                      </a:r>
                      <a:endParaRPr kumimoji="1" lang="en-US" altLang="ja-JP" sz="1800" kern="1200" dirty="0" smtClean="0">
                        <a:solidFill>
                          <a:schemeClr val="dk1"/>
                        </a:solidFill>
                        <a:effectLst/>
                        <a:latin typeface="+mn-lt"/>
                        <a:ea typeface="+mn-ea"/>
                        <a:cs typeface="+mn-cs"/>
                      </a:endParaRPr>
                    </a:p>
                    <a:p>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個人や集団には変えることができない条件であるため、企業家側は機会構造が開かれている市場を見つけ出すしかない</a:t>
                      </a:r>
                      <a:endParaRPr kumimoji="1" lang="en-US" altLang="ja-JP" sz="1800" kern="1200" dirty="0" smtClean="0">
                        <a:solidFill>
                          <a:schemeClr val="dk1"/>
                        </a:solidFill>
                        <a:effectLst/>
                        <a:latin typeface="+mn-lt"/>
                        <a:ea typeface="+mn-ea"/>
                        <a:cs typeface="+mn-cs"/>
                      </a:endParaRPr>
                    </a:p>
                    <a:p>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時代の流れのなかでしばしば変容するため、それがビジネス成長の機会となる場合もあれば、妨げとなる場合もある</a:t>
                      </a:r>
                      <a:endParaRPr kumimoji="1" lang="ja-JP" altLang="en-US" dirty="0"/>
                    </a:p>
                  </a:txBody>
                  <a:tcPr/>
                </a:tc>
              </a:tr>
            </a:tbl>
          </a:graphicData>
        </a:graphic>
      </p:graphicFrame>
    </p:spTree>
    <p:extLst>
      <p:ext uri="{BB962C8B-B14F-4D97-AF65-F5344CB8AC3E}">
        <p14:creationId xmlns:p14="http://schemas.microsoft.com/office/powerpoint/2010/main" val="406243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3210" y="579796"/>
            <a:ext cx="9601196" cy="1303867"/>
          </a:xfrm>
        </p:spPr>
        <p:txBody>
          <a:bodyPr>
            <a:normAutofit fontScale="90000"/>
          </a:bodyPr>
          <a:lstStyle/>
          <a:p>
            <a:r>
              <a:rPr kumimoji="1" lang="ja-JP" altLang="en-US" dirty="0" smtClean="0"/>
              <a:t>中古車・中古部品貿易業の担い手と</a:t>
            </a:r>
            <a:r>
              <a:rPr kumimoji="1" lang="en-US" altLang="ja-JP" dirty="0" smtClean="0"/>
              <a:t/>
            </a:r>
            <a:br>
              <a:rPr kumimoji="1" lang="en-US" altLang="ja-JP" dirty="0" smtClean="0"/>
            </a:br>
            <a:r>
              <a:rPr kumimoji="1" lang="ja-JP" altLang="en-US" dirty="0" smtClean="0"/>
              <a:t>法制度の各国別比較</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06074050"/>
              </p:ext>
            </p:extLst>
          </p:nvPr>
        </p:nvGraphicFramePr>
        <p:xfrm>
          <a:off x="621791" y="1883663"/>
          <a:ext cx="10936225" cy="4321062"/>
        </p:xfrm>
        <a:graphic>
          <a:graphicData uri="http://schemas.openxmlformats.org/drawingml/2006/table">
            <a:tbl>
              <a:tblPr firstRow="1" firstCol="1" bandRow="1">
                <a:tableStyleId>{5C22544A-7EE6-4342-B048-85BDC9FD1C3A}</a:tableStyleId>
              </a:tblPr>
              <a:tblGrid>
                <a:gridCol w="286851"/>
                <a:gridCol w="944221"/>
                <a:gridCol w="2365569"/>
                <a:gridCol w="2414016"/>
                <a:gridCol w="2438400"/>
                <a:gridCol w="2487168"/>
              </a:tblGrid>
              <a:tr h="161145">
                <a:tc>
                  <a:txBody>
                    <a:bodyPr/>
                    <a:lstStyle/>
                    <a:p>
                      <a:pPr algn="just">
                        <a:spcAft>
                          <a:spcPts val="0"/>
                        </a:spcAft>
                      </a:pPr>
                      <a:r>
                        <a:rPr lang="x-none" sz="1400" kern="100" dirty="0">
                          <a:effectLst/>
                        </a:rPr>
                        <a:t> </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x-none" sz="1400" kern="100">
                          <a:effectLst/>
                        </a:rPr>
                        <a:t> </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日本</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パキスタン</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アフガニスタン</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アラブ首長国連邦</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r>
              <a:tr h="756084">
                <a:tc rowSpan="2">
                  <a:txBody>
                    <a:bodyPr/>
                    <a:lstStyle/>
                    <a:p>
                      <a:pPr algn="just">
                        <a:spcAft>
                          <a:spcPts val="0"/>
                        </a:spcAft>
                      </a:pPr>
                      <a:r>
                        <a:rPr lang="ja-JP" altLang="en-US" sz="1400" kern="100" dirty="0" smtClean="0">
                          <a:effectLst/>
                          <a:latin typeface="Century" panose="02040604050505020304" pitchFamily="18" charset="0"/>
                          <a:ea typeface="ＭＳ 明朝" panose="02020609040205080304" pitchFamily="17" charset="-128"/>
                          <a:cs typeface="Arial" panose="020B0604020202020204" pitchFamily="34" charset="0"/>
                        </a:rPr>
                        <a:t>担い手</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smtClean="0">
                          <a:effectLst/>
                        </a:rPr>
                        <a:t>中古車</a:t>
                      </a:r>
                      <a:endParaRPr lang="en-US" altLang="ja-JP" sz="1400" kern="100" dirty="0" smtClean="0">
                        <a:effectLst/>
                      </a:endParaRPr>
                    </a:p>
                    <a:p>
                      <a:pPr algn="just">
                        <a:spcAft>
                          <a:spcPts val="0"/>
                        </a:spcAft>
                      </a:pPr>
                      <a:r>
                        <a:rPr lang="ja-JP" sz="1400" kern="100" dirty="0" smtClean="0">
                          <a:effectLst/>
                        </a:rPr>
                        <a:t>貿易業</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・パキスタン人</a:t>
                      </a:r>
                    </a:p>
                    <a:p>
                      <a:pPr algn="just">
                        <a:spcAft>
                          <a:spcPts val="0"/>
                        </a:spcAft>
                      </a:pPr>
                      <a:r>
                        <a:rPr lang="ja-JP" sz="1400" kern="100">
                          <a:effectLst/>
                        </a:rPr>
                        <a:t>・スリランカ人</a:t>
                      </a:r>
                    </a:p>
                    <a:p>
                      <a:pPr algn="just">
                        <a:spcAft>
                          <a:spcPts val="0"/>
                        </a:spcAft>
                      </a:pPr>
                      <a:r>
                        <a:rPr lang="ja-JP" sz="1400" kern="100">
                          <a:effectLst/>
                        </a:rPr>
                        <a:t>・バングラデシュ人</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・パキスタン人</a:t>
                      </a:r>
                    </a:p>
                    <a:p>
                      <a:pPr algn="just">
                        <a:spcAft>
                          <a:spcPts val="0"/>
                        </a:spcAft>
                      </a:pPr>
                      <a:r>
                        <a:rPr lang="ja-JP" sz="1400" kern="100">
                          <a:effectLst/>
                        </a:rPr>
                        <a:t>→全エスニック集団</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・アフガニスタン人</a:t>
                      </a:r>
                    </a:p>
                    <a:p>
                      <a:pPr algn="just">
                        <a:spcAft>
                          <a:spcPts val="0"/>
                        </a:spcAft>
                      </a:pPr>
                      <a:r>
                        <a:rPr lang="ja-JP" sz="1400" kern="100">
                          <a:effectLst/>
                        </a:rPr>
                        <a:t>→ハザーラ人とパシュトゥーン人</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・パキスタン人</a:t>
                      </a:r>
                    </a:p>
                    <a:p>
                      <a:pPr algn="just">
                        <a:spcAft>
                          <a:spcPts val="0"/>
                        </a:spcAft>
                      </a:pPr>
                      <a:r>
                        <a:rPr lang="ja-JP" sz="1400" kern="100">
                          <a:effectLst/>
                        </a:rPr>
                        <a:t>・アフガニスタン人</a:t>
                      </a:r>
                    </a:p>
                    <a:p>
                      <a:pPr algn="just">
                        <a:spcAft>
                          <a:spcPts val="0"/>
                        </a:spcAft>
                      </a:pPr>
                      <a:r>
                        <a:rPr lang="ja-JP" sz="1400" kern="100">
                          <a:effectLst/>
                        </a:rPr>
                        <a:t>・バングラデシュ人</a:t>
                      </a:r>
                    </a:p>
                    <a:p>
                      <a:pPr algn="just">
                        <a:spcAft>
                          <a:spcPts val="0"/>
                        </a:spcAft>
                      </a:pPr>
                      <a:r>
                        <a:rPr lang="ja-JP" sz="1400" kern="100">
                          <a:effectLst/>
                        </a:rPr>
                        <a:t>・アラブ系（パレスチナ人など）</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r>
              <a:tr h="975362">
                <a:tc vMerge="1">
                  <a:txBody>
                    <a:bodyPr/>
                    <a:lstStyle/>
                    <a:p>
                      <a:endParaRPr kumimoji="1" lang="ja-JP" altLang="en-US"/>
                    </a:p>
                  </a:txBody>
                  <a:tcPr/>
                </a:tc>
                <a:tc>
                  <a:txBody>
                    <a:bodyPr/>
                    <a:lstStyle/>
                    <a:p>
                      <a:pPr algn="just">
                        <a:spcAft>
                          <a:spcPts val="0"/>
                        </a:spcAft>
                      </a:pPr>
                      <a:r>
                        <a:rPr lang="ja-JP" sz="1400" kern="100" dirty="0">
                          <a:effectLst/>
                        </a:rPr>
                        <a:t>中古部品</a:t>
                      </a:r>
                      <a:r>
                        <a:rPr lang="ja-JP" sz="1400" kern="100" dirty="0" smtClean="0">
                          <a:effectLst/>
                        </a:rPr>
                        <a:t>貿易業</a:t>
                      </a:r>
                      <a:endParaRPr lang="en-US" altLang="ja-JP" sz="1400" kern="100" dirty="0" smtClean="0">
                        <a:effectLst/>
                      </a:endParaRPr>
                    </a:p>
                    <a:p>
                      <a:pPr algn="just">
                        <a:spcAft>
                          <a:spcPts val="0"/>
                        </a:spcAft>
                      </a:pPr>
                      <a:r>
                        <a:rPr lang="ja-JP" sz="1400" kern="100" dirty="0" smtClean="0">
                          <a:effectLst/>
                        </a:rPr>
                        <a:t>（自動車</a:t>
                      </a:r>
                      <a:endParaRPr lang="en-US" altLang="ja-JP" sz="1400" kern="100" dirty="0" smtClean="0">
                        <a:effectLst/>
                      </a:endParaRPr>
                    </a:p>
                    <a:p>
                      <a:pPr algn="just">
                        <a:spcAft>
                          <a:spcPts val="0"/>
                        </a:spcAft>
                      </a:pPr>
                      <a:r>
                        <a:rPr lang="ja-JP" sz="1400" kern="100" dirty="0" smtClean="0">
                          <a:effectLst/>
                        </a:rPr>
                        <a:t>解体業</a:t>
                      </a:r>
                      <a:r>
                        <a:rPr lang="ja-JP" sz="1400" kern="100" dirty="0">
                          <a:effectLst/>
                        </a:rPr>
                        <a:t>）</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・パキスタン人</a:t>
                      </a:r>
                    </a:p>
                    <a:p>
                      <a:pPr algn="just">
                        <a:spcAft>
                          <a:spcPts val="0"/>
                        </a:spcAft>
                      </a:pPr>
                      <a:r>
                        <a:rPr lang="ja-JP" sz="1400" kern="100" dirty="0">
                          <a:effectLst/>
                        </a:rPr>
                        <a:t>・アフガニスタン人</a:t>
                      </a:r>
                    </a:p>
                    <a:p>
                      <a:pPr algn="just">
                        <a:spcAft>
                          <a:spcPts val="0"/>
                        </a:spcAft>
                      </a:pPr>
                      <a:r>
                        <a:rPr lang="ja-JP" sz="1400" kern="100" dirty="0">
                          <a:effectLst/>
                        </a:rPr>
                        <a:t>・</a:t>
                      </a:r>
                      <a:r>
                        <a:rPr lang="ja-JP" sz="1400" kern="100" dirty="0" smtClean="0">
                          <a:effectLst/>
                        </a:rPr>
                        <a:t>スリランカ人</a:t>
                      </a:r>
                      <a:r>
                        <a:rPr lang="ja-JP" altLang="en-US" sz="1400" kern="100" dirty="0" smtClean="0">
                          <a:effectLst/>
                        </a:rPr>
                        <a:t>　</a:t>
                      </a:r>
                      <a:r>
                        <a:rPr lang="ja-JP" sz="1400" kern="100" dirty="0" smtClean="0">
                          <a:effectLst/>
                        </a:rPr>
                        <a:t>・台湾人</a:t>
                      </a:r>
                      <a:endParaRPr lang="en-US" altLang="ja-JP" sz="1400" kern="100" dirty="0" smtClean="0">
                        <a:effectLst/>
                      </a:endParaRPr>
                    </a:p>
                    <a:p>
                      <a:pPr algn="just">
                        <a:spcAft>
                          <a:spcPts val="0"/>
                        </a:spcAft>
                      </a:pPr>
                      <a:r>
                        <a:rPr lang="ja-JP" sz="1400" kern="100" dirty="0" smtClean="0">
                          <a:effectLst/>
                        </a:rPr>
                        <a:t>・</a:t>
                      </a:r>
                      <a:r>
                        <a:rPr lang="ja-JP" sz="1400" kern="100" dirty="0">
                          <a:effectLst/>
                        </a:rPr>
                        <a:t>マレーシア人（華僑</a:t>
                      </a:r>
                      <a:r>
                        <a:rPr lang="ja-JP" sz="1400" kern="100" dirty="0" smtClean="0">
                          <a:effectLst/>
                        </a:rPr>
                        <a:t>）</a:t>
                      </a:r>
                      <a:r>
                        <a:rPr lang="ja-JP" altLang="en-US" sz="1400" kern="100" dirty="0" smtClean="0">
                          <a:effectLst/>
                        </a:rPr>
                        <a:t>　</a:t>
                      </a:r>
                      <a:r>
                        <a:rPr lang="ja-JP" sz="1400" kern="100" dirty="0" smtClean="0">
                          <a:effectLst/>
                        </a:rPr>
                        <a:t>・</a:t>
                      </a:r>
                      <a:r>
                        <a:rPr lang="ja-JP" sz="1400" kern="100" dirty="0">
                          <a:effectLst/>
                        </a:rPr>
                        <a:t>タイ人（華僑</a:t>
                      </a:r>
                      <a:r>
                        <a:rPr lang="ja-JP" sz="1400" kern="100" dirty="0" smtClean="0">
                          <a:effectLst/>
                        </a:rPr>
                        <a:t>）</a:t>
                      </a:r>
                      <a:r>
                        <a:rPr lang="ja-JP" altLang="en-US" sz="1400" kern="100" dirty="0" smtClean="0">
                          <a:effectLst/>
                        </a:rPr>
                        <a:t>　</a:t>
                      </a:r>
                      <a:r>
                        <a:rPr lang="ja-JP" sz="1400" kern="100" dirty="0" smtClean="0">
                          <a:effectLst/>
                        </a:rPr>
                        <a:t>・</a:t>
                      </a:r>
                      <a:r>
                        <a:rPr lang="ja-JP" sz="1400" kern="100" dirty="0">
                          <a:effectLst/>
                        </a:rPr>
                        <a:t>中国（香港）人</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・パキスタン人</a:t>
                      </a:r>
                    </a:p>
                    <a:p>
                      <a:pPr algn="l">
                        <a:spcAft>
                          <a:spcPts val="0"/>
                        </a:spcAft>
                      </a:pPr>
                      <a:r>
                        <a:rPr lang="ja-JP" sz="1400" kern="100">
                          <a:effectLst/>
                        </a:rPr>
                        <a:t>→パシュトゥーン人とパンジャービー人</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・アフガニスタン人</a:t>
                      </a:r>
                    </a:p>
                    <a:p>
                      <a:pPr algn="just">
                        <a:spcAft>
                          <a:spcPts val="0"/>
                        </a:spcAft>
                      </a:pPr>
                      <a:r>
                        <a:rPr lang="ja-JP" sz="1400" kern="100">
                          <a:effectLst/>
                        </a:rPr>
                        <a:t>→ハザーラ人とパシュトゥーン人</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・アフガニスタン人</a:t>
                      </a:r>
                    </a:p>
                    <a:p>
                      <a:pPr algn="just">
                        <a:spcAft>
                          <a:spcPts val="0"/>
                        </a:spcAft>
                      </a:pPr>
                      <a:r>
                        <a:rPr lang="ja-JP" sz="1400" kern="100">
                          <a:effectLst/>
                        </a:rPr>
                        <a:t>→ハザーラ人とパシュトゥーン人</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r>
              <a:tr h="907302">
                <a:tc rowSpan="3">
                  <a:txBody>
                    <a:bodyPr/>
                    <a:lstStyle/>
                    <a:p>
                      <a:pPr algn="just">
                        <a:spcAft>
                          <a:spcPts val="0"/>
                        </a:spcAft>
                      </a:pPr>
                      <a:r>
                        <a:rPr lang="ja-JP" sz="1400" kern="100" dirty="0">
                          <a:effectLst/>
                        </a:rPr>
                        <a:t>法制度</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smtClean="0">
                          <a:effectLst/>
                        </a:rPr>
                        <a:t>出入国</a:t>
                      </a:r>
                      <a:endParaRPr lang="en-US" altLang="ja-JP" sz="1400" kern="100" dirty="0" smtClean="0">
                        <a:effectLst/>
                      </a:endParaRPr>
                    </a:p>
                    <a:p>
                      <a:pPr algn="just">
                        <a:spcAft>
                          <a:spcPts val="0"/>
                        </a:spcAft>
                      </a:pPr>
                      <a:r>
                        <a:rPr lang="ja-JP" sz="1400" kern="100" dirty="0" smtClean="0">
                          <a:effectLst/>
                        </a:rPr>
                        <a:t>管</a:t>
                      </a:r>
                      <a:r>
                        <a:rPr lang="ja-JP" sz="1400" kern="100" dirty="0">
                          <a:effectLst/>
                        </a:rPr>
                        <a:t>理法／移民法</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・日パ査証相互免除協定（</a:t>
                      </a:r>
                      <a:r>
                        <a:rPr lang="x-none" sz="1400" kern="100" dirty="0">
                          <a:effectLst/>
                        </a:rPr>
                        <a:t>1961</a:t>
                      </a:r>
                      <a:r>
                        <a:rPr lang="ja-JP" sz="1400" kern="100" dirty="0">
                          <a:effectLst/>
                        </a:rPr>
                        <a:t>～</a:t>
                      </a:r>
                      <a:r>
                        <a:rPr lang="x-none" sz="1400" kern="100" dirty="0">
                          <a:effectLst/>
                        </a:rPr>
                        <a:t>1989</a:t>
                      </a:r>
                      <a:r>
                        <a:rPr lang="ja-JP" sz="1400" kern="100" dirty="0">
                          <a:effectLst/>
                        </a:rPr>
                        <a:t>）</a:t>
                      </a:r>
                    </a:p>
                    <a:p>
                      <a:pPr algn="just">
                        <a:spcAft>
                          <a:spcPts val="0"/>
                        </a:spcAft>
                      </a:pPr>
                      <a:r>
                        <a:rPr lang="ja-JP" sz="1400" kern="100" dirty="0" smtClean="0">
                          <a:effectLst/>
                        </a:rPr>
                        <a:t>・</a:t>
                      </a:r>
                      <a:r>
                        <a:rPr lang="ja-JP" altLang="en-US" sz="1400" kern="100" dirty="0" smtClean="0">
                          <a:effectLst/>
                        </a:rPr>
                        <a:t>「</a:t>
                      </a:r>
                      <a:r>
                        <a:rPr lang="ja-JP" sz="1400" kern="100" dirty="0" smtClean="0">
                          <a:effectLst/>
                        </a:rPr>
                        <a:t>日本人</a:t>
                      </a:r>
                      <a:r>
                        <a:rPr lang="ja-JP" sz="1400" kern="100" dirty="0">
                          <a:effectLst/>
                        </a:rPr>
                        <a:t>の</a:t>
                      </a:r>
                      <a:r>
                        <a:rPr lang="ja-JP" sz="1400" kern="100" dirty="0" smtClean="0">
                          <a:effectLst/>
                        </a:rPr>
                        <a:t>配偶者</a:t>
                      </a:r>
                      <a:r>
                        <a:rPr lang="ja-JP" altLang="en-US" sz="1400" kern="100" dirty="0" smtClean="0">
                          <a:effectLst/>
                        </a:rPr>
                        <a:t>等」ビザ</a:t>
                      </a:r>
                      <a:endParaRPr lang="en-US" altLang="ja-JP" sz="1400" kern="100" dirty="0" smtClean="0">
                        <a:effectLst/>
                      </a:endParaRPr>
                    </a:p>
                    <a:p>
                      <a:pPr algn="just">
                        <a:spcAft>
                          <a:spcPts val="0"/>
                        </a:spcAft>
                      </a:pPr>
                      <a:r>
                        <a:rPr lang="ja-JP" altLang="en-US" sz="1400" kern="100" dirty="0" smtClean="0">
                          <a:effectLst/>
                        </a:rPr>
                        <a:t>・日配</a:t>
                      </a:r>
                      <a:r>
                        <a:rPr lang="ja-JP" sz="1400" kern="100" dirty="0" smtClean="0">
                          <a:effectLst/>
                        </a:rPr>
                        <a:t>に</a:t>
                      </a:r>
                      <a:r>
                        <a:rPr lang="ja-JP" sz="1400" kern="100" dirty="0">
                          <a:effectLst/>
                        </a:rPr>
                        <a:t>対する在留特別許可</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・日パ査証相互免除協定（</a:t>
                      </a:r>
                      <a:r>
                        <a:rPr lang="x-none" sz="1400" kern="100" dirty="0">
                          <a:effectLst/>
                        </a:rPr>
                        <a:t>1961</a:t>
                      </a:r>
                      <a:r>
                        <a:rPr lang="ja-JP" sz="1400" kern="100" dirty="0">
                          <a:effectLst/>
                        </a:rPr>
                        <a:t>～</a:t>
                      </a:r>
                      <a:r>
                        <a:rPr lang="x-none" sz="1400" kern="100" dirty="0">
                          <a:effectLst/>
                        </a:rPr>
                        <a:t>1989</a:t>
                      </a:r>
                      <a:r>
                        <a:rPr lang="ja-JP" sz="1400" kern="100" dirty="0">
                          <a:effectLst/>
                        </a:rPr>
                        <a:t>）</a:t>
                      </a:r>
                    </a:p>
                    <a:p>
                      <a:pPr algn="just">
                        <a:spcAft>
                          <a:spcPts val="0"/>
                        </a:spcAft>
                      </a:pPr>
                      <a:r>
                        <a:rPr lang="ja-JP" sz="1400" kern="100" dirty="0">
                          <a:effectLst/>
                        </a:rPr>
                        <a:t>・移民奨励策と</a:t>
                      </a:r>
                      <a:r>
                        <a:rPr lang="ja-JP" sz="1400" kern="100" dirty="0" smtClean="0">
                          <a:effectLst/>
                        </a:rPr>
                        <a:t>して</a:t>
                      </a:r>
                      <a:r>
                        <a:rPr lang="ja-JP" altLang="en-US" sz="1400" kern="100" dirty="0" smtClean="0">
                          <a:effectLst/>
                        </a:rPr>
                        <a:t>の</a:t>
                      </a:r>
                      <a:r>
                        <a:rPr lang="ja-JP" sz="1400" kern="100" dirty="0" smtClean="0">
                          <a:effectLst/>
                        </a:rPr>
                        <a:t>ギフト</a:t>
                      </a:r>
                      <a:r>
                        <a:rPr lang="ja-JP" sz="1400" kern="100" dirty="0">
                          <a:effectLst/>
                        </a:rPr>
                        <a:t>・スキーム制度</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・パキスタン国籍取得が容易で、二重国籍者が多い</a:t>
                      </a:r>
                    </a:p>
                    <a:p>
                      <a:pPr algn="just">
                        <a:spcAft>
                          <a:spcPts val="0"/>
                        </a:spcAft>
                      </a:pPr>
                      <a:r>
                        <a:rPr lang="ja-JP" sz="1400" kern="100">
                          <a:effectLst/>
                        </a:rPr>
                        <a:t>・隣接国（特にパキスタンやイラン）への越境が容易</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a:effectLst/>
                        </a:rPr>
                        <a:t>・途上国出身者への入国許可が出やすい</a:t>
                      </a:r>
                      <a:endParaRPr lang="ja-JP" sz="1400" kern="10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r>
              <a:tr h="604868">
                <a:tc vMerge="1">
                  <a:txBody>
                    <a:bodyPr/>
                    <a:lstStyle/>
                    <a:p>
                      <a:endParaRPr kumimoji="1" lang="ja-JP" altLang="en-US"/>
                    </a:p>
                  </a:txBody>
                  <a:tcPr/>
                </a:tc>
                <a:tc>
                  <a:txBody>
                    <a:bodyPr/>
                    <a:lstStyle/>
                    <a:p>
                      <a:pPr algn="just">
                        <a:spcAft>
                          <a:spcPts val="0"/>
                        </a:spcAft>
                      </a:pPr>
                      <a:r>
                        <a:rPr lang="ja-JP" sz="1400" kern="100" dirty="0" smtClean="0">
                          <a:effectLst/>
                        </a:rPr>
                        <a:t>道路</a:t>
                      </a:r>
                      <a:endParaRPr lang="en-US" altLang="ja-JP" sz="1400" kern="100" dirty="0" smtClean="0">
                        <a:effectLst/>
                      </a:endParaRPr>
                    </a:p>
                    <a:p>
                      <a:pPr algn="just">
                        <a:spcAft>
                          <a:spcPts val="0"/>
                        </a:spcAft>
                      </a:pPr>
                      <a:r>
                        <a:rPr lang="ja-JP" sz="1400" kern="100" dirty="0" smtClean="0">
                          <a:effectLst/>
                        </a:rPr>
                        <a:t>交通法</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・左側通行・右ハンドル車</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・左側通行・右ハンドル車</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・右側通行・左ハンドル車（一時期、右ハンドル車輸入も</a:t>
                      </a:r>
                      <a:r>
                        <a:rPr lang="ja-JP" sz="1400" kern="100" dirty="0" smtClean="0">
                          <a:effectLst/>
                        </a:rPr>
                        <a:t>認めた</a:t>
                      </a:r>
                      <a:r>
                        <a:rPr lang="ja-JP" altLang="en-US" sz="1400" kern="100" dirty="0" smtClean="0">
                          <a:effectLst/>
                        </a:rPr>
                        <a:t>が、その後禁止</a:t>
                      </a:r>
                      <a:r>
                        <a:rPr lang="ja-JP" sz="1400" kern="100" dirty="0" smtClean="0">
                          <a:effectLst/>
                        </a:rPr>
                        <a:t>）</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・右側通行・左ハンドル車（再輸出用は右ハンドル車輸入可）</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r>
              <a:tr h="494780">
                <a:tc vMerge="1">
                  <a:txBody>
                    <a:bodyPr/>
                    <a:lstStyle/>
                    <a:p>
                      <a:endParaRPr kumimoji="1" lang="ja-JP" altLang="en-US"/>
                    </a:p>
                  </a:txBody>
                  <a:tcPr/>
                </a:tc>
                <a:tc>
                  <a:txBody>
                    <a:bodyPr/>
                    <a:lstStyle/>
                    <a:p>
                      <a:pPr algn="just">
                        <a:spcAft>
                          <a:spcPts val="0"/>
                        </a:spcAft>
                      </a:pPr>
                      <a:r>
                        <a:rPr lang="ja-JP" sz="1400" kern="100" dirty="0">
                          <a:effectLst/>
                        </a:rPr>
                        <a:t>中古車の貿易規制</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a:t>
                      </a:r>
                      <a:r>
                        <a:rPr lang="x-none" sz="1400" kern="100" dirty="0">
                          <a:effectLst/>
                        </a:rPr>
                        <a:t>1995</a:t>
                      </a:r>
                      <a:r>
                        <a:rPr lang="ja-JP" sz="1400" kern="100" dirty="0">
                          <a:effectLst/>
                        </a:rPr>
                        <a:t>年</a:t>
                      </a:r>
                      <a:r>
                        <a:rPr lang="ja-JP" sz="1400" kern="100" dirty="0" smtClean="0">
                          <a:effectLst/>
                        </a:rPr>
                        <a:t>の</a:t>
                      </a:r>
                      <a:r>
                        <a:rPr lang="ja-JP" altLang="en-US" sz="1400" kern="100" dirty="0" smtClean="0">
                          <a:effectLst/>
                        </a:rPr>
                        <a:t>輸出規制</a:t>
                      </a:r>
                      <a:r>
                        <a:rPr lang="ja-JP" sz="1400" kern="100" dirty="0" smtClean="0">
                          <a:effectLst/>
                        </a:rPr>
                        <a:t>緩和</a:t>
                      </a:r>
                      <a:r>
                        <a:rPr lang="ja-JP" sz="1400" kern="100" dirty="0">
                          <a:effectLst/>
                        </a:rPr>
                        <a:t>（旅具通関の条件変更、輸出前検査の中止）</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・ギフト・スキーム制度枠内で輸入を認める</a:t>
                      </a:r>
                    </a:p>
                    <a:p>
                      <a:pPr algn="just">
                        <a:spcAft>
                          <a:spcPts val="0"/>
                        </a:spcAft>
                      </a:pPr>
                      <a:r>
                        <a:rPr lang="ja-JP" sz="1400" kern="100" dirty="0">
                          <a:effectLst/>
                        </a:rPr>
                        <a:t>・関税や年式で調整</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・イラン経由の中古車および中古部品の</a:t>
                      </a:r>
                      <a:r>
                        <a:rPr lang="ja-JP" sz="1400" kern="100" dirty="0" smtClean="0">
                          <a:effectLst/>
                        </a:rPr>
                        <a:t>輸入</a:t>
                      </a:r>
                      <a:r>
                        <a:rPr lang="ja-JP" altLang="en-US" sz="1400" kern="100" dirty="0" smtClean="0">
                          <a:effectLst/>
                        </a:rPr>
                        <a:t>可</a:t>
                      </a:r>
                      <a:endParaRPr lang="ja-JP" sz="1400" kern="100" dirty="0">
                        <a:effectLst/>
                      </a:endParaRPr>
                    </a:p>
                    <a:p>
                      <a:pPr algn="just">
                        <a:spcAft>
                          <a:spcPts val="0"/>
                        </a:spcAft>
                      </a:pPr>
                      <a:r>
                        <a:rPr lang="ja-JP" sz="1400" kern="100" dirty="0">
                          <a:effectLst/>
                        </a:rPr>
                        <a:t>・隣接国との密貿易多</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c>
                  <a:txBody>
                    <a:bodyPr/>
                    <a:lstStyle/>
                    <a:p>
                      <a:pPr algn="just">
                        <a:spcAft>
                          <a:spcPts val="0"/>
                        </a:spcAft>
                      </a:pPr>
                      <a:r>
                        <a:rPr lang="ja-JP" sz="1400" kern="100" dirty="0">
                          <a:effectLst/>
                        </a:rPr>
                        <a:t>・ドバイ首長国のフリーゾーンに中古車専用中継貿易市場を建設</a:t>
                      </a:r>
                      <a:endParaRPr lang="ja-JP" sz="14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64355" marR="64355" marT="0" marB="0"/>
                </a:tc>
              </a:tr>
            </a:tbl>
          </a:graphicData>
        </a:graphic>
      </p:graphicFrame>
      <p:sp>
        <p:nvSpPr>
          <p:cNvPr id="5" name="Rectangle 1"/>
          <p:cNvSpPr>
            <a:spLocks noChangeArrowheads="1"/>
          </p:cNvSpPr>
          <p:nvPr/>
        </p:nvSpPr>
        <p:spPr bwMode="auto">
          <a:xfrm>
            <a:off x="-3990483" y="97795"/>
            <a:ext cx="2038430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sz="11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（出所）</a:t>
            </a:r>
            <a:endParaRPr kumimoji="0" lang="ja-JP"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01978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291</TotalTime>
  <Words>2279</Words>
  <Application>Microsoft Office PowerPoint</Application>
  <PresentationFormat>ユーザー設定</PresentationFormat>
  <Paragraphs>219</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オーガニック</vt:lpstr>
      <vt:lpstr>中古車貿易業と 南アジア系移民企業家</vt:lpstr>
      <vt:lpstr>エスニック・ビジネスとは・・・</vt:lpstr>
      <vt:lpstr>ニューカマー移民企業家の参入</vt:lpstr>
      <vt:lpstr>リユース産業における ニューカマーのエスニック・ビジネスの特徴</vt:lpstr>
      <vt:lpstr>Waldinger, Aldrich and Ward ed. [1990] エスニック・ビジネス発展の相互作用モデル</vt:lpstr>
      <vt:lpstr>在日外国人によるエスニック・ビジネスの類型</vt:lpstr>
      <vt:lpstr>人的資本と社会関係資本</vt:lpstr>
      <vt:lpstr>機会構造</vt:lpstr>
      <vt:lpstr>中古車・中古部品貿易業の担い手と 法制度の各国別比較</vt:lpstr>
      <vt:lpstr>Waldinger, Aldrich and Ward ed. [1990] 一般市場で成立しうるエスニック・ビジネスの領域の特徴</vt:lpstr>
      <vt:lpstr>日本ならではの中古車産業の特徴</vt:lpstr>
      <vt:lpstr>中古車・中古部品の国際流通に 日本の大企業が参入しない理由</vt:lpstr>
      <vt:lpstr>まとめ</vt:lpstr>
      <vt:lpstr>報告者の見解</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中古車貿易業と 南アジア系移民企業家</dc:title>
  <dc:creator>fmvuser</dc:creator>
  <cp:lastModifiedBy>fmvuser</cp:lastModifiedBy>
  <cp:revision>2</cp:revision>
  <cp:lastPrinted>2014-02-15T19:51:56Z</cp:lastPrinted>
  <dcterms:created xsi:type="dcterms:W3CDTF">2014-02-15T14:44:50Z</dcterms:created>
  <dcterms:modified xsi:type="dcterms:W3CDTF">2014-02-25T07:37:34Z</dcterms:modified>
</cp:coreProperties>
</file>